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733" r:id="rId1"/>
  </p:sldMasterIdLst>
  <p:notesMasterIdLst>
    <p:notesMasterId r:id="rId26"/>
  </p:notesMasterIdLst>
  <p:sldIdLst>
    <p:sldId id="256" r:id="rId2"/>
    <p:sldId id="429" r:id="rId3"/>
    <p:sldId id="445" r:id="rId4"/>
    <p:sldId id="433" r:id="rId5"/>
    <p:sldId id="324" r:id="rId6"/>
    <p:sldId id="443" r:id="rId7"/>
    <p:sldId id="436" r:id="rId8"/>
    <p:sldId id="437" r:id="rId9"/>
    <p:sldId id="446" r:id="rId10"/>
    <p:sldId id="447" r:id="rId11"/>
    <p:sldId id="438" r:id="rId12"/>
    <p:sldId id="440" r:id="rId13"/>
    <p:sldId id="448" r:id="rId14"/>
    <p:sldId id="441" r:id="rId15"/>
    <p:sldId id="451" r:id="rId16"/>
    <p:sldId id="450" r:id="rId17"/>
    <p:sldId id="449" r:id="rId18"/>
    <p:sldId id="431" r:id="rId19"/>
    <p:sldId id="404" r:id="rId20"/>
    <p:sldId id="405" r:id="rId21"/>
    <p:sldId id="408" r:id="rId22"/>
    <p:sldId id="444" r:id="rId23"/>
    <p:sldId id="428" r:id="rId24"/>
    <p:sldId id="267" r:id="rId2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3C1A"/>
    <a:srgbClr val="80210E"/>
    <a:srgbClr val="EB5346"/>
    <a:srgbClr val="EF4728"/>
    <a:srgbClr val="FF7E79"/>
    <a:srgbClr val="F8CDC4"/>
    <a:srgbClr val="E65E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92977"/>
  </p:normalViewPr>
  <p:slideViewPr>
    <p:cSldViewPr snapToGrid="0">
      <p:cViewPr varScale="1">
        <p:scale>
          <a:sx n="69" d="100"/>
          <a:sy n="69" d="100"/>
        </p:scale>
        <p:origin x="780"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wmf"/></Relationships>
</file>

<file path=ppt/media/image1.png>
</file>

<file path=ppt/media/image2.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C8D0CAB-F55A-2C43-B560-5100C08C470C}" type="datetimeFigureOut">
              <a:rPr lang="en-US" smtClean="0"/>
              <a:t>09/23/2023</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21C30FA-FF41-444D-B724-C10CD0E899C9}" type="slidenum">
              <a:rPr lang="en-US" smtClean="0"/>
              <a:t>‹#›</a:t>
            </a:fld>
            <a:endParaRPr lang="en-US"/>
          </a:p>
        </p:txBody>
      </p:sp>
    </p:spTree>
    <p:extLst>
      <p:ext uri="{BB962C8B-B14F-4D97-AF65-F5344CB8AC3E}">
        <p14:creationId xmlns:p14="http://schemas.microsoft.com/office/powerpoint/2010/main" val="1029058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1C30FA-FF41-444D-B724-C10CD0E899C9}" type="slidenum">
              <a:rPr lang="en-US" smtClean="0"/>
              <a:t>24</a:t>
            </a:fld>
            <a:endParaRPr lang="en-US"/>
          </a:p>
        </p:txBody>
      </p:sp>
    </p:spTree>
    <p:extLst>
      <p:ext uri="{BB962C8B-B14F-4D97-AF65-F5344CB8AC3E}">
        <p14:creationId xmlns:p14="http://schemas.microsoft.com/office/powerpoint/2010/main" val="180592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1511743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1650244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1725570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3925380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4981717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4281875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50505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1230968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56650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9166694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1761309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0741285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306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4553623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09/23/2023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873302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09/23/2023</a:t>
            </a:fld>
            <a:endParaRPr lang="en-US" dirty="0"/>
          </a:p>
        </p:txBody>
      </p:sp>
    </p:spTree>
    <p:extLst>
      <p:ext uri="{BB962C8B-B14F-4D97-AF65-F5344CB8AC3E}">
        <p14:creationId xmlns:p14="http://schemas.microsoft.com/office/powerpoint/2010/main" val="3961257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586B75A-687E-405C-8A0B-8D00578BA2C3}" type="datetimeFigureOut">
              <a:rPr lang="en-US" smtClean="0"/>
              <a:pPr/>
              <a:t>09/23/2023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78885401"/>
      </p:ext>
    </p:extLst>
  </p:cSld>
  <p:clrMap bg1="lt1" tx1="dk1" bg2="lt2" tx2="dk2" accent1="accent1" accent2="accent2" accent3="accent3" accent4="accent4" accent5="accent5" accent6="accent6" hlink="hlink" folHlink="folHlink"/>
  <p:sldLayoutIdLst>
    <p:sldLayoutId id="2147484734" r:id="rId1"/>
    <p:sldLayoutId id="2147484735" r:id="rId2"/>
    <p:sldLayoutId id="2147484736" r:id="rId3"/>
    <p:sldLayoutId id="2147484737" r:id="rId4"/>
    <p:sldLayoutId id="2147484738" r:id="rId5"/>
    <p:sldLayoutId id="2147484739" r:id="rId6"/>
    <p:sldLayoutId id="2147484740" r:id="rId7"/>
    <p:sldLayoutId id="2147484741" r:id="rId8"/>
    <p:sldLayoutId id="2147484742" r:id="rId9"/>
    <p:sldLayoutId id="2147484743" r:id="rId10"/>
    <p:sldLayoutId id="2147484744" r:id="rId11"/>
    <p:sldLayoutId id="2147484745" r:id="rId12"/>
    <p:sldLayoutId id="2147484746" r:id="rId13"/>
    <p:sldLayoutId id="2147484747" r:id="rId14"/>
    <p:sldLayoutId id="2147484748" r:id="rId15"/>
    <p:sldLayoutId id="214748474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2.wmf"/><Relationship Id="rId4"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sp>
        <p:nvSpPr>
          <p:cNvPr id="4" name="Content Placeholder 2"/>
          <p:cNvSpPr txBox="1">
            <a:spLocks/>
          </p:cNvSpPr>
          <p:nvPr/>
        </p:nvSpPr>
        <p:spPr>
          <a:xfrm>
            <a:off x="1260438" y="2571794"/>
            <a:ext cx="10258772" cy="1440969"/>
          </a:xfrm>
          <a:prstGeom prst="rect">
            <a:avLst/>
          </a:prstGeom>
        </p:spPr>
        <p:txBody>
          <a:bodyPr vert="horz" lIns="91440" tIns="45720" rIns="91440" bIns="45720" rtlCol="0">
            <a:no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endParaRPr lang="en-GB" sz="100" b="1" dirty="0">
              <a:solidFill>
                <a:srgbClr val="FF0000"/>
              </a:solidFill>
              <a:latin typeface="Bangla MN" charset="0"/>
              <a:ea typeface="Bangla MN" charset="0"/>
              <a:cs typeface="Bangla MN" charset="0"/>
            </a:endParaRPr>
          </a:p>
          <a:p>
            <a:pPr marL="764540" marR="679450">
              <a:lnSpc>
                <a:spcPts val="3215"/>
              </a:lnSpc>
              <a:spcBef>
                <a:spcPts val="15"/>
              </a:spcBef>
            </a:pPr>
            <a:endParaRPr lang="en-US" sz="3600" b="1" dirty="0">
              <a:solidFill>
                <a:srgbClr val="C00000"/>
              </a:solidFill>
              <a:latin typeface="Britannic Bold" charset="0"/>
            </a:endParaRPr>
          </a:p>
          <a:p>
            <a:pPr marL="764540" marR="679450">
              <a:lnSpc>
                <a:spcPts val="3215"/>
              </a:lnSpc>
              <a:spcBef>
                <a:spcPts val="15"/>
              </a:spcBef>
            </a:pPr>
            <a:r>
              <a:rPr lang="en-US" sz="3600" b="1" dirty="0" smtClean="0">
                <a:solidFill>
                  <a:srgbClr val="C00000"/>
                </a:solidFill>
                <a:latin typeface="Times New Roman" pitchFamily="18" charset="0"/>
                <a:cs typeface="Times New Roman" pitchFamily="18" charset="0"/>
              </a:rPr>
              <a:t>HISTORY OF THE EMERGENCE OF  INDEPENDENT BANGLADESH</a:t>
            </a:r>
            <a:endParaRPr lang="en-US" sz="3600" b="1" dirty="0">
              <a:solidFill>
                <a:srgbClr val="C00000"/>
              </a:solidFill>
              <a:latin typeface="Times New Roman" pitchFamily="18" charset="0"/>
              <a:cs typeface="Times New Roman" pitchFamily="18" charset="0"/>
            </a:endParaRPr>
          </a:p>
        </p:txBody>
      </p:sp>
      <p:sp>
        <p:nvSpPr>
          <p:cNvPr id="5" name="TextBox 4"/>
          <p:cNvSpPr txBox="1"/>
          <p:nvPr/>
        </p:nvSpPr>
        <p:spPr>
          <a:xfrm>
            <a:off x="1260438" y="4331990"/>
            <a:ext cx="9834880" cy="1969770"/>
          </a:xfrm>
          <a:prstGeom prst="rect">
            <a:avLst/>
          </a:prstGeom>
          <a:noFill/>
        </p:spPr>
        <p:txBody>
          <a:bodyPr wrap="square" rtlCol="0">
            <a:spAutoFit/>
          </a:bodyPr>
          <a:lstStyle/>
          <a:p>
            <a:pPr algn="r">
              <a:lnSpc>
                <a:spcPct val="100000"/>
              </a:lnSpc>
            </a:pPr>
            <a:r>
              <a:rPr lang="en-US" sz="2800" b="1" dirty="0">
                <a:solidFill>
                  <a:srgbClr val="80210E"/>
                </a:solidFill>
                <a:latin typeface="Times New Roman" pitchFamily="18" charset="0"/>
                <a:ea typeface="Britannic Bold" charset="0"/>
                <a:cs typeface="Times New Roman" pitchFamily="18" charset="0"/>
              </a:rPr>
              <a:t>Dr. Md. </a:t>
            </a:r>
            <a:r>
              <a:rPr lang="en-US" sz="2800" b="1" dirty="0" smtClean="0">
                <a:solidFill>
                  <a:srgbClr val="80210E"/>
                </a:solidFill>
                <a:latin typeface="Times New Roman" pitchFamily="18" charset="0"/>
                <a:ea typeface="Britannic Bold" charset="0"/>
                <a:cs typeface="Times New Roman" pitchFamily="18" charset="0"/>
              </a:rPr>
              <a:t>Abdul </a:t>
            </a:r>
            <a:r>
              <a:rPr lang="en-US" sz="2800" b="1" dirty="0" err="1" smtClean="0">
                <a:solidFill>
                  <a:srgbClr val="80210E"/>
                </a:solidFill>
                <a:latin typeface="Times New Roman" pitchFamily="18" charset="0"/>
                <a:ea typeface="Britannic Bold" charset="0"/>
                <a:cs typeface="Times New Roman" pitchFamily="18" charset="0"/>
              </a:rPr>
              <a:t>Alim</a:t>
            </a:r>
            <a:endParaRPr lang="en-US" sz="2800" b="1" dirty="0" smtClean="0">
              <a:solidFill>
                <a:srgbClr val="80210E"/>
              </a:solidFill>
              <a:latin typeface="Times New Roman" pitchFamily="18" charset="0"/>
              <a:ea typeface="Britannic Bold" charset="0"/>
              <a:cs typeface="Times New Roman" pitchFamily="18" charset="0"/>
            </a:endParaRPr>
          </a:p>
          <a:p>
            <a:pPr algn="r">
              <a:lnSpc>
                <a:spcPct val="100000"/>
              </a:lnSpc>
            </a:pPr>
            <a:r>
              <a:rPr lang="en-US" sz="1600" b="1" i="1" dirty="0" smtClean="0">
                <a:solidFill>
                  <a:srgbClr val="80210E"/>
                </a:solidFill>
                <a:latin typeface="Times New Roman" pitchFamily="18" charset="0"/>
                <a:ea typeface="Britannic Bold" charset="0"/>
                <a:cs typeface="Times New Roman" pitchFamily="18" charset="0"/>
              </a:rPr>
              <a:t>B. A (Hon’s), M. A (History), M. Phil (Raj), Ph. D (Raj)</a:t>
            </a:r>
            <a:endParaRPr lang="en-US" sz="1600" b="1" i="1" dirty="0">
              <a:solidFill>
                <a:srgbClr val="80210E"/>
              </a:solidFill>
              <a:latin typeface="Times New Roman" pitchFamily="18" charset="0"/>
              <a:ea typeface="Britannic Bold" charset="0"/>
              <a:cs typeface="Times New Roman" pitchFamily="18" charset="0"/>
            </a:endParaRPr>
          </a:p>
          <a:p>
            <a:pPr algn="r">
              <a:lnSpc>
                <a:spcPct val="100000"/>
              </a:lnSpc>
            </a:pPr>
            <a:r>
              <a:rPr lang="en-US" sz="2300" dirty="0" smtClean="0">
                <a:latin typeface="Times New Roman" pitchFamily="18" charset="0"/>
                <a:cs typeface="Times New Roman" pitchFamily="18" charset="0"/>
              </a:rPr>
              <a:t>Email:doctorabdulalim64@gmail.com</a:t>
            </a:r>
            <a:endParaRPr lang="en-US" sz="2300" dirty="0">
              <a:latin typeface="Times New Roman" pitchFamily="18" charset="0"/>
              <a:cs typeface="Times New Roman" pitchFamily="18" charset="0"/>
            </a:endParaRPr>
          </a:p>
          <a:p>
            <a:pPr algn="r"/>
            <a:r>
              <a:rPr lang="en-US" sz="2300" dirty="0">
                <a:latin typeface="Times New Roman" pitchFamily="18" charset="0"/>
                <a:ea typeface="Britannic Bold" charset="0"/>
                <a:cs typeface="Times New Roman" pitchFamily="18" charset="0"/>
              </a:rPr>
              <a:t>Cell: +880 </a:t>
            </a:r>
            <a:r>
              <a:rPr lang="en-US" sz="2300" dirty="0" smtClean="0">
                <a:latin typeface="Times New Roman" pitchFamily="18" charset="0"/>
                <a:ea typeface="Britannic Bold" charset="0"/>
                <a:cs typeface="Times New Roman" pitchFamily="18" charset="0"/>
              </a:rPr>
              <a:t>1718-787466</a:t>
            </a:r>
            <a:endParaRPr lang="en-US" sz="2300" dirty="0">
              <a:latin typeface="Times New Roman" pitchFamily="18" charset="0"/>
              <a:ea typeface="Britannic Bold" charset="0"/>
              <a:cs typeface="Times New Roman" pitchFamily="18" charset="0"/>
            </a:endParaRPr>
          </a:p>
          <a:p>
            <a:pPr algn="r">
              <a:lnSpc>
                <a:spcPct val="100000"/>
              </a:lnSpc>
            </a:pPr>
            <a:r>
              <a:rPr lang="en-US" sz="2800" b="1" dirty="0">
                <a:solidFill>
                  <a:srgbClr val="80210E"/>
                </a:solidFill>
                <a:latin typeface="Britannic Bold" charset="0"/>
                <a:ea typeface="Britannic Bold" charset="0"/>
                <a:cs typeface="Britannic Bold" charset="0"/>
              </a:rPr>
              <a:t> </a:t>
            </a:r>
          </a:p>
        </p:txBody>
      </p:sp>
      <p:sp>
        <p:nvSpPr>
          <p:cNvPr id="9" name="Content Placeholder 2">
            <a:extLst>
              <a:ext uri="{FF2B5EF4-FFF2-40B4-BE49-F238E27FC236}">
                <a16:creationId xmlns="" xmlns:a16="http://schemas.microsoft.com/office/drawing/2014/main" id="{7F91988E-7EDA-CD48-AB89-6AF9D1263627}"/>
              </a:ext>
            </a:extLst>
          </p:cNvPr>
          <p:cNvSpPr txBox="1">
            <a:spLocks/>
          </p:cNvSpPr>
          <p:nvPr/>
        </p:nvSpPr>
        <p:spPr>
          <a:xfrm>
            <a:off x="828246" y="3927861"/>
            <a:ext cx="10327990" cy="1932170"/>
          </a:xfrm>
          <a:prstGeom prst="rect">
            <a:avLst/>
          </a:prstGeom>
        </p:spPr>
        <p:txBody>
          <a:bodyPr vert="horz" lIns="91440" tIns="45720" rIns="91440" bIns="45720" rtlCol="0">
            <a:no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endParaRPr lang="en-GB" sz="100" b="1" dirty="0">
              <a:solidFill>
                <a:srgbClr val="FF0000"/>
              </a:solidFill>
              <a:latin typeface="Bangla MN" charset="0"/>
              <a:ea typeface="Bangla MN" charset="0"/>
              <a:cs typeface="Bangla MN" charset="0"/>
            </a:endParaRPr>
          </a:p>
          <a:p>
            <a:pPr marL="764540" marR="679450">
              <a:lnSpc>
                <a:spcPts val="3215"/>
              </a:lnSpc>
              <a:spcBef>
                <a:spcPts val="15"/>
              </a:spcBef>
            </a:pPr>
            <a:endParaRPr lang="en-US" sz="3600" b="1" dirty="0">
              <a:solidFill>
                <a:srgbClr val="C00000"/>
              </a:solidFill>
              <a:latin typeface="Britannic Bold" charset="0"/>
            </a:endParaRPr>
          </a:p>
          <a:p>
            <a:endParaRPr lang="en-GB" sz="4000" b="1" dirty="0">
              <a:solidFill>
                <a:srgbClr val="FF0000"/>
              </a:solidFill>
              <a:latin typeface="Bangla MN" charset="0"/>
              <a:ea typeface="Bangla MN" charset="0"/>
              <a:cs typeface="Bangla MN" charset="0"/>
            </a:endParaRPr>
          </a:p>
        </p:txBody>
      </p:sp>
      <p:pic>
        <p:nvPicPr>
          <p:cNvPr id="3" name="Picture 2">
            <a:extLst>
              <a:ext uri="{FF2B5EF4-FFF2-40B4-BE49-F238E27FC236}">
                <a16:creationId xmlns="" xmlns:a16="http://schemas.microsoft.com/office/drawing/2014/main" id="{D108A9A9-8A4D-A242-B00C-BD1F5C3076B1}"/>
              </a:ext>
            </a:extLst>
          </p:cNvPr>
          <p:cNvPicPr>
            <a:picLocks noChangeAspect="1"/>
          </p:cNvPicPr>
          <p:nvPr/>
        </p:nvPicPr>
        <p:blipFill>
          <a:blip r:embed="rId2"/>
          <a:stretch>
            <a:fillRect/>
          </a:stretch>
        </p:blipFill>
        <p:spPr>
          <a:xfrm>
            <a:off x="4870214" y="619095"/>
            <a:ext cx="2244053" cy="2037600"/>
          </a:xfrm>
          <a:prstGeom prst="rect">
            <a:avLst/>
          </a:prstGeom>
        </p:spPr>
      </p:pic>
    </p:spTree>
    <p:extLst>
      <p:ext uri="{BB962C8B-B14F-4D97-AF65-F5344CB8AC3E}">
        <p14:creationId xmlns:p14="http://schemas.microsoft.com/office/powerpoint/2010/main" val="19584218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48AD5674-DCAF-FA4D-8615-5D87891B0FB0}"/>
              </a:ext>
            </a:extLst>
          </p:cNvPr>
          <p:cNvSpPr>
            <a:spLocks noGrp="1"/>
          </p:cNvSpPr>
          <p:nvPr>
            <p:ph type="title"/>
          </p:nvPr>
        </p:nvSpPr>
        <p:spPr>
          <a:xfrm>
            <a:off x="677334" y="1388429"/>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C11E21BF-D750-234C-A12C-99B567C6C55D}"/>
              </a:ext>
            </a:extLst>
          </p:cNvPr>
          <p:cNvSpPr>
            <a:spLocks noGrp="1"/>
          </p:cNvSpPr>
          <p:nvPr>
            <p:ph idx="1"/>
          </p:nvPr>
        </p:nvSpPr>
        <p:spPr/>
        <p:txBody>
          <a:bodyPr/>
          <a:lstStyle/>
          <a:p>
            <a:pPr marL="571500" lvl="0" indent="-355600">
              <a:lnSpc>
                <a:spcPct val="100000"/>
              </a:lnSpc>
              <a:spcBef>
                <a:spcPts val="600"/>
              </a:spcBef>
              <a:buFont typeface="Wingdings" pitchFamily="2" charset="2"/>
              <a:buChar char="§"/>
            </a:pPr>
            <a:endParaRPr lang="en-US" dirty="0"/>
          </a:p>
          <a:p>
            <a:pPr marL="571500" lvl="0" indent="-355600">
              <a:lnSpc>
                <a:spcPct val="100000"/>
              </a:lnSpc>
              <a:spcBef>
                <a:spcPts val="600"/>
              </a:spcBef>
              <a:buFont typeface="Wingdings" pitchFamily="2" charset="2"/>
              <a:buChar char="§"/>
            </a:pPr>
            <a:endParaRPr lang="en-US" dirty="0"/>
          </a:p>
          <a:p>
            <a:pPr marL="215900" lvl="0" indent="0" algn="ctr">
              <a:lnSpc>
                <a:spcPct val="100000"/>
              </a:lnSpc>
              <a:spcBef>
                <a:spcPts val="600"/>
              </a:spcBef>
              <a:buNone/>
            </a:pPr>
            <a:r>
              <a:rPr lang="en-US" sz="3200" b="1" i="1" dirty="0">
                <a:solidFill>
                  <a:srgbClr val="7030A0"/>
                </a:solidFill>
                <a:latin typeface="Times New Roman" pitchFamily="18" charset="0"/>
                <a:cs typeface="Times New Roman" pitchFamily="18" charset="0"/>
              </a:rPr>
              <a:t>Session – 13 (Mid-term exam) </a:t>
            </a:r>
          </a:p>
          <a:p>
            <a:endParaRPr lang="en-US" dirty="0"/>
          </a:p>
        </p:txBody>
      </p:sp>
    </p:spTree>
    <p:extLst>
      <p:ext uri="{BB962C8B-B14F-4D97-AF65-F5344CB8AC3E}">
        <p14:creationId xmlns:p14="http://schemas.microsoft.com/office/powerpoint/2010/main" val="6239440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E5A293AD-E5D9-7648-8BBE-9CE14AFEC87D}"/>
              </a:ext>
            </a:extLst>
          </p:cNvPr>
          <p:cNvSpPr>
            <a:spLocks noGrp="1"/>
          </p:cNvSpPr>
          <p:nvPr>
            <p:ph type="title"/>
          </p:nvPr>
        </p:nvSpPr>
        <p:spPr>
          <a:xfrm>
            <a:off x="321425" y="1073574"/>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CAD699CF-ED51-444C-A108-A34EC7A2CFA6}"/>
              </a:ext>
            </a:extLst>
          </p:cNvPr>
          <p:cNvSpPr>
            <a:spLocks noGrp="1"/>
          </p:cNvSpPr>
          <p:nvPr>
            <p:ph idx="1"/>
          </p:nvPr>
        </p:nvSpPr>
        <p:spPr>
          <a:xfrm>
            <a:off x="321425" y="1845734"/>
            <a:ext cx="10058400" cy="4631266"/>
          </a:xfrm>
        </p:spPr>
        <p:txBody>
          <a:bodyPr>
            <a:normAutofit/>
          </a:bodyPr>
          <a:lstStyle/>
          <a:p>
            <a:pPr>
              <a:lnSpc>
                <a:spcPct val="100000"/>
              </a:lnSpc>
              <a:spcBef>
                <a:spcPts val="600"/>
              </a:spcBef>
            </a:pPr>
            <a:r>
              <a:rPr lang="en-US" sz="2200" b="1" i="1" u="sng" dirty="0">
                <a:solidFill>
                  <a:srgbClr val="7030A0"/>
                </a:solidFill>
                <a:latin typeface="Times New Roman" panose="02020603050405020304" pitchFamily="18" charset="0"/>
                <a:cs typeface="Times New Roman" panose="02020603050405020304" pitchFamily="18" charset="0"/>
              </a:rPr>
              <a:t>Pakistan Period </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Bengali Language Movement </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United Front cabinet in East Bengal</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1956 Constitution</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Suhrawardy's presidency: 1956-1957</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1960 student movement; </a:t>
            </a:r>
          </a:p>
          <a:p>
            <a:pPr marL="711200" lvl="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Six Points Movement </a:t>
            </a:r>
          </a:p>
          <a:p>
            <a:pPr marL="71120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The Agartala Conspiracy Case and the 1969 Mass Uprising </a:t>
            </a:r>
          </a:p>
          <a:p>
            <a:pPr marL="71120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1970 elections and civil disobedience</a:t>
            </a:r>
          </a:p>
          <a:p>
            <a:pPr marL="711200" indent="-355600">
              <a:lnSpc>
                <a:spcPct val="100000"/>
              </a:lnSpc>
              <a:spcBef>
                <a:spcPts val="600"/>
              </a:spcBef>
              <a:buFont typeface="Wingdings" pitchFamily="2" charset="2"/>
              <a:buChar char="§"/>
            </a:pPr>
            <a:r>
              <a:rPr lang="en-US" sz="2200" dirty="0">
                <a:solidFill>
                  <a:schemeClr val="tx1"/>
                </a:solidFill>
                <a:latin typeface="Times New Roman" panose="02020603050405020304" pitchFamily="18" charset="0"/>
                <a:cs typeface="Times New Roman" panose="02020603050405020304" pitchFamily="18" charset="0"/>
              </a:rPr>
              <a:t>East-West discrimination </a:t>
            </a:r>
          </a:p>
          <a:p>
            <a:endParaRPr lang="en-US" dirty="0"/>
          </a:p>
        </p:txBody>
      </p:sp>
    </p:spTree>
    <p:extLst>
      <p:ext uri="{BB962C8B-B14F-4D97-AF65-F5344CB8AC3E}">
        <p14:creationId xmlns:p14="http://schemas.microsoft.com/office/powerpoint/2010/main" val="32180088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4210C058-A55A-ED44-93EB-F79472321481}"/>
              </a:ext>
            </a:extLst>
          </p:cNvPr>
          <p:cNvSpPr>
            <a:spLocks noGrp="1"/>
          </p:cNvSpPr>
          <p:nvPr>
            <p:ph type="title"/>
          </p:nvPr>
        </p:nvSpPr>
        <p:spPr>
          <a:xfrm>
            <a:off x="429491" y="1094508"/>
            <a:ext cx="10058400" cy="601287"/>
          </a:xfrm>
        </p:spPr>
        <p:txBody>
          <a:bodyPr>
            <a:normAutofit fontScale="90000"/>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FBCEBF54-CBF9-2B4A-BA81-0C4852547232}"/>
              </a:ext>
            </a:extLst>
          </p:cNvPr>
          <p:cNvSpPr>
            <a:spLocks noGrp="1"/>
          </p:cNvSpPr>
          <p:nvPr>
            <p:ph idx="1"/>
          </p:nvPr>
        </p:nvSpPr>
        <p:spPr>
          <a:xfrm>
            <a:off x="429491" y="1845734"/>
            <a:ext cx="10726189" cy="4326466"/>
          </a:xfrm>
        </p:spPr>
        <p:txBody>
          <a:bodyPr>
            <a:normAutofit/>
          </a:bodyPr>
          <a:lstStyle/>
          <a:p>
            <a:r>
              <a:rPr lang="en-US" sz="2200" b="1" i="1" u="sng" dirty="0">
                <a:solidFill>
                  <a:srgbClr val="7030A0"/>
                </a:solidFill>
                <a:latin typeface="Times New Roman" pitchFamily="18" charset="0"/>
                <a:cs typeface="Times New Roman" pitchFamily="18" charset="0"/>
              </a:rPr>
              <a:t>1971: Liberation War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Operation Searchlight and the Declaration of Independence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Mindless </a:t>
            </a:r>
            <a:r>
              <a:rPr lang="en-US" sz="2200" dirty="0" smtClean="0">
                <a:solidFill>
                  <a:schemeClr val="tx1"/>
                </a:solidFill>
                <a:latin typeface="Times New Roman" pitchFamily="18" charset="0"/>
                <a:cs typeface="Times New Roman" pitchFamily="18" charset="0"/>
              </a:rPr>
              <a:t>killing </a:t>
            </a:r>
            <a:r>
              <a:rPr lang="en-US" sz="2200" dirty="0">
                <a:solidFill>
                  <a:schemeClr val="tx1"/>
                </a:solidFill>
                <a:latin typeface="Times New Roman" pitchFamily="18" charset="0"/>
                <a:cs typeface="Times New Roman" pitchFamily="18" charset="0"/>
              </a:rPr>
              <a:t>by the Pakistani Army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Resistance in Chittagong and other parts of the country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Genocidal and Refugee Crisis </a:t>
            </a:r>
          </a:p>
          <a:p>
            <a:pPr marL="444500" lvl="0" indent="-228600">
              <a:lnSpc>
                <a:spcPct val="100000"/>
              </a:lnSpc>
              <a:spcBef>
                <a:spcPts val="600"/>
              </a:spcBef>
              <a:buFont typeface="Wingdings" pitchFamily="2" charset="2"/>
              <a:buChar char="§"/>
            </a:pPr>
            <a:r>
              <a:rPr lang="en-US" sz="2200" dirty="0" err="1">
                <a:solidFill>
                  <a:schemeClr val="tx1"/>
                </a:solidFill>
                <a:latin typeface="Times New Roman" pitchFamily="18" charset="0"/>
                <a:cs typeface="Times New Roman" pitchFamily="18" charset="0"/>
              </a:rPr>
              <a:t>Mujibnagar</a:t>
            </a:r>
            <a:r>
              <a:rPr lang="en-US" sz="2200" dirty="0">
                <a:solidFill>
                  <a:schemeClr val="tx1"/>
                </a:solidFill>
                <a:latin typeface="Times New Roman" pitchFamily="18" charset="0"/>
                <a:cs typeface="Times New Roman" pitchFamily="18" charset="0"/>
              </a:rPr>
              <a:t> government – The political front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Organization of the Liberation Army – the Military Front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UN Response to the Bangladesh crisis </a:t>
            </a:r>
          </a:p>
          <a:p>
            <a:pPr marL="444500" lvl="0" indent="-228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Big power reaction and role in the crisis </a:t>
            </a:r>
          </a:p>
          <a:p>
            <a:endParaRPr lang="en-US" dirty="0"/>
          </a:p>
        </p:txBody>
      </p:sp>
    </p:spTree>
    <p:extLst>
      <p:ext uri="{BB962C8B-B14F-4D97-AF65-F5344CB8AC3E}">
        <p14:creationId xmlns:p14="http://schemas.microsoft.com/office/powerpoint/2010/main" val="18102376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6264D8E5-1BA3-5E40-B2B1-0C608028FEE5}"/>
              </a:ext>
            </a:extLst>
          </p:cNvPr>
          <p:cNvSpPr>
            <a:spLocks noGrp="1"/>
          </p:cNvSpPr>
          <p:nvPr>
            <p:ph type="title"/>
          </p:nvPr>
        </p:nvSpPr>
        <p:spPr>
          <a:xfrm>
            <a:off x="400243" y="1443848"/>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0411C371-3EB6-5B44-913D-1B4571D60AA1}"/>
              </a:ext>
            </a:extLst>
          </p:cNvPr>
          <p:cNvSpPr>
            <a:spLocks noGrp="1"/>
          </p:cNvSpPr>
          <p:nvPr>
            <p:ph idx="1"/>
          </p:nvPr>
        </p:nvSpPr>
        <p:spPr>
          <a:xfrm>
            <a:off x="400243" y="2216008"/>
            <a:ext cx="8596668" cy="3880773"/>
          </a:xfrm>
        </p:spPr>
        <p:txBody>
          <a:bodyPr>
            <a:normAutofit/>
          </a:bodyPr>
          <a:lstStyle/>
          <a:p>
            <a:pPr marL="749300" indent="-393700" algn="just">
              <a:spcBef>
                <a:spcPts val="0"/>
              </a:spcBef>
              <a:spcAft>
                <a:spcPts val="0"/>
              </a:spcAft>
              <a:buFont typeface="Wingdings" pitchFamily="2" charset="2"/>
              <a:buChar char="§"/>
            </a:pPr>
            <a:r>
              <a:rPr lang="en-US" sz="2200" b="1" dirty="0">
                <a:solidFill>
                  <a:schemeClr val="tx1"/>
                </a:solidFill>
                <a:latin typeface="Times New Roman" pitchFamily="18" charset="0"/>
                <a:cs typeface="Times New Roman" pitchFamily="18" charset="0"/>
              </a:rPr>
              <a:t>Contradictions in East Pakistan</a:t>
            </a:r>
            <a:r>
              <a:rPr lang="en-US" sz="2200" dirty="0">
                <a:solidFill>
                  <a:schemeClr val="tx1"/>
                </a:solidFill>
                <a:latin typeface="Times New Roman" pitchFamily="18" charset="0"/>
                <a:cs typeface="Times New Roman" pitchFamily="18" charset="0"/>
              </a:rPr>
              <a:t> - Regional imbalance in power structure, New contradictions in East Pakistan, </a:t>
            </a:r>
            <a:r>
              <a:rPr lang="en-US" sz="2200" dirty="0" smtClean="0">
                <a:solidFill>
                  <a:schemeClr val="tx1"/>
                </a:solidFill>
                <a:latin typeface="Times New Roman" pitchFamily="18" charset="0"/>
                <a:cs typeface="Times New Roman" pitchFamily="18" charset="0"/>
              </a:rPr>
              <a:t>Disappointment </a:t>
            </a:r>
            <a:r>
              <a:rPr lang="en-US" sz="2200" dirty="0">
                <a:solidFill>
                  <a:schemeClr val="tx1"/>
                </a:solidFill>
                <a:latin typeface="Times New Roman" pitchFamily="18" charset="0"/>
                <a:cs typeface="Times New Roman" pitchFamily="18" charset="0"/>
              </a:rPr>
              <a:t>of peasants and mass people; </a:t>
            </a:r>
          </a:p>
          <a:p>
            <a:pPr marL="749300" indent="-393700" algn="just">
              <a:spcBef>
                <a:spcPts val="0"/>
              </a:spcBef>
              <a:spcAft>
                <a:spcPts val="0"/>
              </a:spcAft>
              <a:buFont typeface="Wingdings" pitchFamily="2" charset="2"/>
              <a:buChar char="§"/>
            </a:pPr>
            <a:r>
              <a:rPr lang="en-US" sz="2200" dirty="0">
                <a:solidFill>
                  <a:schemeClr val="tx1"/>
                </a:solidFill>
                <a:latin typeface="Times New Roman" pitchFamily="18" charset="0"/>
                <a:cs typeface="Times New Roman" pitchFamily="18" charset="0"/>
              </a:rPr>
              <a:t>East-west discrimination; </a:t>
            </a:r>
          </a:p>
          <a:p>
            <a:pPr marL="749300" indent="-393700" algn="just">
              <a:spcBef>
                <a:spcPts val="0"/>
              </a:spcBef>
              <a:spcAft>
                <a:spcPts val="0"/>
              </a:spcAft>
              <a:buFont typeface="Wingdings" pitchFamily="2" charset="2"/>
              <a:buChar char="§"/>
            </a:pPr>
            <a:r>
              <a:rPr lang="en-US" sz="2200" dirty="0">
                <a:solidFill>
                  <a:schemeClr val="tx1"/>
                </a:solidFill>
                <a:latin typeface="Times New Roman" pitchFamily="18" charset="0"/>
                <a:cs typeface="Times New Roman" pitchFamily="18" charset="0"/>
              </a:rPr>
              <a:t>Prominent Leaders &amp; Political Parties of East Pakistan </a:t>
            </a:r>
          </a:p>
          <a:p>
            <a:pPr marL="749300" indent="-393700" algn="just">
              <a:spcBef>
                <a:spcPts val="0"/>
              </a:spcBef>
              <a:spcAft>
                <a:spcPts val="0"/>
              </a:spcAft>
              <a:buFont typeface="Wingdings" pitchFamily="2" charset="2"/>
              <a:buChar char="§"/>
            </a:pPr>
            <a:r>
              <a:rPr lang="en-US" sz="2200" dirty="0">
                <a:solidFill>
                  <a:schemeClr val="tx1"/>
                </a:solidFill>
                <a:latin typeface="Times New Roman" pitchFamily="18" charset="0"/>
                <a:cs typeface="Times New Roman" pitchFamily="18" charset="0"/>
              </a:rPr>
              <a:t>Cyclone of 1970 and response of Yahiya government, reaction of the Bengali people, election result and the aftermath; </a:t>
            </a:r>
          </a:p>
        </p:txBody>
      </p:sp>
    </p:spTree>
    <p:extLst>
      <p:ext uri="{BB962C8B-B14F-4D97-AF65-F5344CB8AC3E}">
        <p14:creationId xmlns:p14="http://schemas.microsoft.com/office/powerpoint/2010/main" val="23856006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DE2BB0F7-0031-2946-8DAE-6E66D0531F1A}"/>
              </a:ext>
            </a:extLst>
          </p:cNvPr>
          <p:cNvSpPr>
            <a:spLocks noGrp="1"/>
          </p:cNvSpPr>
          <p:nvPr>
            <p:ph type="title"/>
          </p:nvPr>
        </p:nvSpPr>
        <p:spPr>
          <a:xfrm>
            <a:off x="390699" y="965200"/>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393A85EA-04FB-3E42-803D-17A9166050C1}"/>
              </a:ext>
            </a:extLst>
          </p:cNvPr>
          <p:cNvSpPr>
            <a:spLocks noGrp="1"/>
          </p:cNvSpPr>
          <p:nvPr>
            <p:ph idx="1"/>
          </p:nvPr>
        </p:nvSpPr>
        <p:spPr>
          <a:xfrm>
            <a:off x="390699" y="1737360"/>
            <a:ext cx="10058400" cy="4656666"/>
          </a:xfrm>
        </p:spPr>
        <p:txBody>
          <a:bodyPr>
            <a:normAutofit fontScale="85000" lnSpcReduction="20000"/>
          </a:bodyPr>
          <a:lstStyle/>
          <a:p>
            <a:pPr>
              <a:lnSpc>
                <a:spcPct val="100000"/>
              </a:lnSpc>
              <a:spcBef>
                <a:spcPts val="600"/>
              </a:spcBef>
            </a:pPr>
            <a:r>
              <a:rPr lang="en-US" sz="2400" b="1" i="1" u="sng" dirty="0">
                <a:solidFill>
                  <a:srgbClr val="7030A0"/>
                </a:solidFill>
                <a:latin typeface="Times New Roman" pitchFamily="18" charset="0"/>
                <a:cs typeface="Times New Roman" pitchFamily="18" charset="0"/>
              </a:rPr>
              <a:t>Post-Independent Era </a:t>
            </a:r>
          </a:p>
          <a:p>
            <a:pPr marL="571500" lvl="0" indent="-304800">
              <a:lnSpc>
                <a:spcPct val="100000"/>
              </a:lnSpc>
              <a:spcBef>
                <a:spcPts val="600"/>
              </a:spcBef>
              <a:buFont typeface="Wingdings" pitchFamily="2" charset="2"/>
              <a:buChar char="§"/>
            </a:pPr>
            <a:r>
              <a:rPr lang="en-US" sz="2400" dirty="0">
                <a:solidFill>
                  <a:schemeClr val="tx1"/>
                </a:solidFill>
                <a:latin typeface="Times New Roman" pitchFamily="18" charset="0"/>
                <a:cs typeface="Times New Roman" pitchFamily="18" charset="0"/>
              </a:rPr>
              <a:t>Bangabandhu Sheikh </a:t>
            </a:r>
            <a:r>
              <a:rPr lang="en-US" sz="2400" dirty="0" err="1">
                <a:solidFill>
                  <a:schemeClr val="tx1"/>
                </a:solidFill>
                <a:latin typeface="Times New Roman" pitchFamily="18" charset="0"/>
                <a:cs typeface="Times New Roman" pitchFamily="18" charset="0"/>
              </a:rPr>
              <a:t>Mujibur</a:t>
            </a:r>
            <a:r>
              <a:rPr lang="en-US" sz="2400" dirty="0">
                <a:solidFill>
                  <a:schemeClr val="tx1"/>
                </a:solidFill>
                <a:latin typeface="Times New Roman" pitchFamily="18" charset="0"/>
                <a:cs typeface="Times New Roman" pitchFamily="18" charset="0"/>
              </a:rPr>
              <a:t> Rahman in the Formation of War-torn Bangladesh: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Administrative reformation;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Governance and Constitution formulation;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Nationalizing program in the economic development;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Agricultural Reformation;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Economic Reformation;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Educational Reformation;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Communication and Transportation;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Foreign Policy;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Electricity Generation;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Women Welfare;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Initiative in Defense Sector; </a:t>
            </a:r>
          </a:p>
          <a:p>
            <a:pPr marL="977900" lvl="0" indent="-355600">
              <a:lnSpc>
                <a:spcPct val="100000"/>
              </a:lnSpc>
              <a:spcBef>
                <a:spcPts val="600"/>
              </a:spcBef>
              <a:buFont typeface="Wingdings" pitchFamily="2" charset="2"/>
              <a:buChar char="ü"/>
            </a:pPr>
            <a:r>
              <a:rPr lang="en-US" sz="2400" dirty="0">
                <a:solidFill>
                  <a:schemeClr val="tx1"/>
                </a:solidFill>
                <a:latin typeface="Times New Roman" pitchFamily="18" charset="0"/>
                <a:cs typeface="Times New Roman" pitchFamily="18" charset="0"/>
              </a:rPr>
              <a:t>Health care. </a:t>
            </a:r>
          </a:p>
          <a:p>
            <a:endParaRPr lang="en-US" dirty="0"/>
          </a:p>
        </p:txBody>
      </p:sp>
    </p:spTree>
    <p:extLst>
      <p:ext uri="{BB962C8B-B14F-4D97-AF65-F5344CB8AC3E}">
        <p14:creationId xmlns:p14="http://schemas.microsoft.com/office/powerpoint/2010/main" val="39763857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4199484900"/>
              </p:ext>
            </p:extLst>
          </p:nvPr>
        </p:nvGraphicFramePr>
        <p:xfrm>
          <a:off x="710580" y="2230583"/>
          <a:ext cx="9545782" cy="1066800"/>
        </p:xfrm>
        <a:graphic>
          <a:graphicData uri="http://schemas.openxmlformats.org/presentationml/2006/ole">
            <mc:AlternateContent xmlns:mc="http://schemas.openxmlformats.org/markup-compatibility/2006">
              <mc:Choice xmlns:v="urn:schemas-microsoft-com:vml" Requires="v">
                <p:oleObj spid="_x0000_s2225" name="Packager Shell Object" showAsIcon="1" r:id="rId3" imgW="4334400" imgH="437400" progId="Package">
                  <p:embed/>
                </p:oleObj>
              </mc:Choice>
              <mc:Fallback>
                <p:oleObj name="Packager Shell Object" showAsIcon="1" r:id="rId3" imgW="4334400" imgH="437400" progId="Package">
                  <p:embed/>
                  <p:pic>
                    <p:nvPicPr>
                      <p:cNvPr id="0" name="Object 2"/>
                      <p:cNvPicPr>
                        <a:picLocks noChangeAspect="1" noChangeArrowheads="1"/>
                      </p:cNvPicPr>
                      <p:nvPr/>
                    </p:nvPicPr>
                    <p:blipFill>
                      <a:blip r:embed="rId4"/>
                      <a:srcRect/>
                      <a:stretch>
                        <a:fillRect/>
                      </a:stretch>
                    </p:blipFill>
                    <p:spPr bwMode="auto">
                      <a:xfrm>
                        <a:off x="710580" y="2230583"/>
                        <a:ext cx="9545782" cy="1066800"/>
                      </a:xfrm>
                      <a:prstGeom prst="rect">
                        <a:avLst/>
                      </a:prstGeom>
                      <a:noFill/>
                      <a:ln>
                        <a:noFill/>
                      </a:ln>
                    </p:spPr>
                  </p:pic>
                </p:oleObj>
              </mc:Fallback>
            </mc:AlternateContent>
          </a:graphicData>
        </a:graphic>
      </p:graphicFrame>
      <p:sp>
        <p:nvSpPr>
          <p:cNvPr id="5" name="TextBox 4"/>
          <p:cNvSpPr txBox="1"/>
          <p:nvPr/>
        </p:nvSpPr>
        <p:spPr>
          <a:xfrm>
            <a:off x="1310325" y="1046375"/>
            <a:ext cx="8946037" cy="861774"/>
          </a:xfrm>
          <a:prstGeom prst="rect">
            <a:avLst/>
          </a:prstGeom>
          <a:noFill/>
          <a:ln>
            <a:noFill/>
          </a:ln>
        </p:spPr>
        <p:txBody>
          <a:bodyPr wrap="square" rtlCol="0">
            <a:spAutoFit/>
          </a:bodyPr>
          <a:lstStyle/>
          <a:p>
            <a:pPr algn="ctr"/>
            <a:r>
              <a:rPr lang="en-US" sz="5000" dirty="0" smtClean="0">
                <a:solidFill>
                  <a:srgbClr val="002060"/>
                </a:solidFill>
                <a:latin typeface="Times New Roman" pitchFamily="18" charset="0"/>
                <a:cs typeface="Times New Roman" pitchFamily="18" charset="0"/>
              </a:rPr>
              <a:t>NATIONAL</a:t>
            </a:r>
            <a:r>
              <a:rPr lang="en-US" sz="5000" dirty="0" smtClean="0">
                <a:solidFill>
                  <a:srgbClr val="92D050"/>
                </a:solidFill>
                <a:latin typeface="Times New Roman" pitchFamily="18" charset="0"/>
                <a:cs typeface="Times New Roman" pitchFamily="18" charset="0"/>
              </a:rPr>
              <a:t> </a:t>
            </a:r>
            <a:r>
              <a:rPr lang="en-US" sz="5000" dirty="0" smtClean="0">
                <a:solidFill>
                  <a:srgbClr val="002060"/>
                </a:solidFill>
                <a:latin typeface="Times New Roman" pitchFamily="18" charset="0"/>
                <a:cs typeface="Times New Roman" pitchFamily="18" charset="0"/>
              </a:rPr>
              <a:t>ANTHEM</a:t>
            </a:r>
            <a:endParaRPr lang="en-US" sz="5000" dirty="0">
              <a:solidFill>
                <a:srgbClr val="002060"/>
              </a:solidFill>
              <a:latin typeface="Times New Roman" pitchFamily="18" charset="0"/>
              <a:cs typeface="Times New Roman" pitchFamily="18" charset="0"/>
            </a:endParaRPr>
          </a:p>
        </p:txBody>
      </p:sp>
    </p:spTree>
    <p:extLst>
      <p:ext uri="{BB962C8B-B14F-4D97-AF65-F5344CB8AC3E}">
        <p14:creationId xmlns:p14="http://schemas.microsoft.com/office/powerpoint/2010/main" val="24674124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AF0B2D7-2D99-DC4D-ABF8-8C12FB05ED74}"/>
              </a:ext>
            </a:extLst>
          </p:cNvPr>
          <p:cNvSpPr>
            <a:spLocks noGrp="1"/>
          </p:cNvSpPr>
          <p:nvPr>
            <p:ph type="title"/>
          </p:nvPr>
        </p:nvSpPr>
        <p:spPr>
          <a:xfrm>
            <a:off x="497224" y="1136073"/>
            <a:ext cx="8596668" cy="932872"/>
          </a:xfrm>
        </p:spPr>
        <p:txBody>
          <a:bodyPr>
            <a:normAutofit/>
          </a:bodyPr>
          <a:lstStyle/>
          <a:p>
            <a:pPr algn="ctr"/>
            <a:r>
              <a:rPr lang="en-US" dirty="0" smtClean="0">
                <a:solidFill>
                  <a:srgbClr val="C00000"/>
                </a:solidFill>
                <a:latin typeface="Times New Roman" pitchFamily="18" charset="0"/>
                <a:cs typeface="Times New Roman" pitchFamily="18" charset="0"/>
              </a:rPr>
              <a:t>BACKGROUND OF 15 AUGUST, 1975</a:t>
            </a:r>
            <a:endParaRPr lang="en-US"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973C3E94-DAEE-D145-BAEE-FE74D4864881}"/>
              </a:ext>
            </a:extLst>
          </p:cNvPr>
          <p:cNvSpPr>
            <a:spLocks noGrp="1"/>
          </p:cNvSpPr>
          <p:nvPr>
            <p:ph idx="1"/>
          </p:nvPr>
        </p:nvSpPr>
        <p:spPr>
          <a:xfrm>
            <a:off x="497224" y="2312990"/>
            <a:ext cx="8596668" cy="3880773"/>
          </a:xfrm>
        </p:spPr>
        <p:txBody>
          <a:bodyPr/>
          <a:lstStyle/>
          <a:p>
            <a:pPr marL="977900" lvl="0" indent="-355600">
              <a:lnSpc>
                <a:spcPct val="120000"/>
              </a:lnSpc>
              <a:spcBef>
                <a:spcPts val="600"/>
              </a:spcBef>
              <a:buFont typeface="Wingdings" pitchFamily="2" charset="2"/>
              <a:buChar char="ü"/>
            </a:pPr>
            <a:r>
              <a:rPr lang="en-US" sz="2200" dirty="0">
                <a:solidFill>
                  <a:schemeClr val="tx1"/>
                </a:solidFill>
                <a:latin typeface="Times New Roman" pitchFamily="18" charset="0"/>
                <a:cs typeface="Times New Roman" pitchFamily="18" charset="0"/>
              </a:rPr>
              <a:t>Left-wing </a:t>
            </a:r>
            <a:r>
              <a:rPr lang="en-US" sz="2200" dirty="0" smtClean="0">
                <a:solidFill>
                  <a:schemeClr val="tx1"/>
                </a:solidFill>
                <a:latin typeface="Times New Roman" pitchFamily="18" charset="0"/>
                <a:cs typeface="Times New Roman" pitchFamily="18" charset="0"/>
              </a:rPr>
              <a:t>revolution</a:t>
            </a:r>
            <a:endParaRPr lang="en-US" sz="2200" dirty="0">
              <a:solidFill>
                <a:schemeClr val="tx1"/>
              </a:solidFill>
              <a:latin typeface="Times New Roman" pitchFamily="18" charset="0"/>
              <a:cs typeface="Times New Roman" pitchFamily="18" charset="0"/>
            </a:endParaRPr>
          </a:p>
          <a:p>
            <a:pPr marL="977900" lvl="0" indent="-355600" algn="just">
              <a:lnSpc>
                <a:spcPct val="100000"/>
              </a:lnSpc>
              <a:spcBef>
                <a:spcPts val="600"/>
              </a:spcBef>
              <a:buFont typeface="Wingdings" pitchFamily="2" charset="2"/>
              <a:buChar char="ü"/>
            </a:pPr>
            <a:r>
              <a:rPr lang="en-US" sz="2200" dirty="0">
                <a:solidFill>
                  <a:schemeClr val="tx1"/>
                </a:solidFill>
                <a:latin typeface="Times New Roman" pitchFamily="18" charset="0"/>
                <a:cs typeface="Times New Roman" pitchFamily="18" charset="0"/>
              </a:rPr>
              <a:t>Second Revolution - Bangladesh </a:t>
            </a:r>
            <a:r>
              <a:rPr lang="en-US" sz="2200" dirty="0" err="1">
                <a:solidFill>
                  <a:schemeClr val="tx1"/>
                </a:solidFill>
                <a:latin typeface="Times New Roman" pitchFamily="18" charset="0"/>
                <a:cs typeface="Times New Roman" pitchFamily="18" charset="0"/>
              </a:rPr>
              <a:t>Krishak</a:t>
            </a:r>
            <a:r>
              <a:rPr lang="en-US" sz="2200" dirty="0">
                <a:solidFill>
                  <a:schemeClr val="tx1"/>
                </a:solidFill>
                <a:latin typeface="Times New Roman" pitchFamily="18" charset="0"/>
                <a:cs typeface="Times New Roman" pitchFamily="18" charset="0"/>
              </a:rPr>
              <a:t> </a:t>
            </a:r>
            <a:r>
              <a:rPr lang="en-US" sz="2200" dirty="0" err="1">
                <a:solidFill>
                  <a:schemeClr val="tx1"/>
                </a:solidFill>
                <a:latin typeface="Times New Roman" pitchFamily="18" charset="0"/>
                <a:cs typeface="Times New Roman" pitchFamily="18" charset="0"/>
              </a:rPr>
              <a:t>Sramik</a:t>
            </a:r>
            <a:r>
              <a:rPr lang="en-US" sz="2200" dirty="0">
                <a:solidFill>
                  <a:schemeClr val="tx1"/>
                </a:solidFill>
                <a:latin typeface="Times New Roman" pitchFamily="18" charset="0"/>
                <a:cs typeface="Times New Roman" pitchFamily="18" charset="0"/>
              </a:rPr>
              <a:t> </a:t>
            </a:r>
            <a:r>
              <a:rPr lang="en-US" sz="2200" dirty="0" err="1">
                <a:solidFill>
                  <a:schemeClr val="tx1"/>
                </a:solidFill>
                <a:latin typeface="Times New Roman" pitchFamily="18" charset="0"/>
                <a:cs typeface="Times New Roman" pitchFamily="18" charset="0"/>
              </a:rPr>
              <a:t>Awami</a:t>
            </a:r>
            <a:r>
              <a:rPr lang="en-US" sz="2200" dirty="0">
                <a:solidFill>
                  <a:schemeClr val="tx1"/>
                </a:solidFill>
                <a:latin typeface="Times New Roman" pitchFamily="18" charset="0"/>
                <a:cs typeface="Times New Roman" pitchFamily="18" charset="0"/>
              </a:rPr>
              <a:t> League (BAKSAL)</a:t>
            </a:r>
          </a:p>
          <a:p>
            <a:pPr marL="977900" lvl="0" indent="-355600" algn="just">
              <a:lnSpc>
                <a:spcPct val="100000"/>
              </a:lnSpc>
              <a:spcBef>
                <a:spcPts val="600"/>
              </a:spcBef>
              <a:buFont typeface="Wingdings" pitchFamily="2" charset="2"/>
              <a:buChar char="ü"/>
            </a:pPr>
            <a:r>
              <a:rPr lang="en-US" sz="2200" dirty="0">
                <a:solidFill>
                  <a:schemeClr val="tx1"/>
                </a:solidFill>
                <a:latin typeface="Times New Roman" pitchFamily="18" charset="0"/>
                <a:cs typeface="Times New Roman" pitchFamily="18" charset="0"/>
              </a:rPr>
              <a:t>The </a:t>
            </a:r>
            <a:r>
              <a:rPr lang="en-US" sz="2200" dirty="0" smtClean="0">
                <a:solidFill>
                  <a:schemeClr val="tx1"/>
                </a:solidFill>
                <a:latin typeface="Times New Roman" pitchFamily="18" charset="0"/>
                <a:cs typeface="Times New Roman" pitchFamily="18" charset="0"/>
              </a:rPr>
              <a:t>killing </a:t>
            </a:r>
            <a:r>
              <a:rPr lang="en-US" sz="2200" dirty="0">
                <a:solidFill>
                  <a:schemeClr val="tx1"/>
                </a:solidFill>
                <a:latin typeface="Times New Roman" pitchFamily="18" charset="0"/>
                <a:cs typeface="Times New Roman" pitchFamily="18" charset="0"/>
              </a:rPr>
              <a:t>of Bangabandhu Sheikh </a:t>
            </a:r>
            <a:r>
              <a:rPr lang="en-US" sz="2200" dirty="0" err="1">
                <a:solidFill>
                  <a:schemeClr val="tx1"/>
                </a:solidFill>
                <a:latin typeface="Times New Roman" pitchFamily="18" charset="0"/>
                <a:cs typeface="Times New Roman" pitchFamily="18" charset="0"/>
              </a:rPr>
              <a:t>Mujibur</a:t>
            </a:r>
            <a:r>
              <a:rPr lang="en-US" sz="2200" dirty="0">
                <a:solidFill>
                  <a:schemeClr val="tx1"/>
                </a:solidFill>
                <a:latin typeface="Times New Roman" pitchFamily="18" charset="0"/>
                <a:cs typeface="Times New Roman" pitchFamily="18" charset="0"/>
              </a:rPr>
              <a:t> Rahman and its aftermath</a:t>
            </a:r>
          </a:p>
          <a:p>
            <a:endParaRPr lang="en-US" dirty="0"/>
          </a:p>
        </p:txBody>
      </p:sp>
    </p:spTree>
    <p:extLst>
      <p:ext uri="{BB962C8B-B14F-4D97-AF65-F5344CB8AC3E}">
        <p14:creationId xmlns:p14="http://schemas.microsoft.com/office/powerpoint/2010/main" val="1290107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2B67E2AF-209E-3F41-9006-9D06078D4767}"/>
              </a:ext>
            </a:extLst>
          </p:cNvPr>
          <p:cNvSpPr>
            <a:spLocks noGrp="1"/>
          </p:cNvSpPr>
          <p:nvPr>
            <p:ph type="title"/>
          </p:nvPr>
        </p:nvSpPr>
        <p:spPr>
          <a:xfrm>
            <a:off x="441806" y="1774509"/>
            <a:ext cx="10058400" cy="772160"/>
          </a:xfrm>
        </p:spPr>
        <p:txBody>
          <a:bodyPr/>
          <a:lstStyle/>
          <a:p>
            <a:pPr algn="ctr"/>
            <a:r>
              <a:rPr lang="en-US" sz="3600" b="1" dirty="0" smtClean="0">
                <a:solidFill>
                  <a:srgbClr val="C00000"/>
                </a:solidFill>
                <a:latin typeface="Times New Roman" panose="02020603050405020304" pitchFamily="18" charset="0"/>
                <a:cs typeface="Times New Roman" panose="02020603050405020304" pitchFamily="18" charset="0"/>
              </a:rPr>
              <a:t>DETAILED COURSE CONTENTS </a:t>
            </a:r>
            <a:endParaRPr lang="en-US" sz="3600" b="1"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E40A63B7-B52C-664C-8851-754D38FCF935}"/>
              </a:ext>
            </a:extLst>
          </p:cNvPr>
          <p:cNvSpPr>
            <a:spLocks noGrp="1"/>
          </p:cNvSpPr>
          <p:nvPr>
            <p:ph idx="1"/>
          </p:nvPr>
        </p:nvSpPr>
        <p:spPr/>
        <p:txBody>
          <a:bodyPr/>
          <a:lstStyle/>
          <a:p>
            <a:endParaRPr lang="en-US" sz="3200" b="1" i="1" dirty="0">
              <a:solidFill>
                <a:srgbClr val="002060"/>
              </a:solidFill>
            </a:endParaRPr>
          </a:p>
          <a:p>
            <a:pPr algn="ctr"/>
            <a:endParaRPr lang="en-US" sz="3200" b="1" i="1" dirty="0">
              <a:solidFill>
                <a:srgbClr val="002060"/>
              </a:solidFill>
              <a:latin typeface="Times New Roman" panose="02020603050405020304" pitchFamily="18" charset="0"/>
              <a:cs typeface="Times New Roman" panose="02020603050405020304" pitchFamily="18" charset="0"/>
            </a:endParaRPr>
          </a:p>
          <a:p>
            <a:pPr algn="ctr"/>
            <a:r>
              <a:rPr lang="en-US" sz="2200" b="1" i="1" dirty="0">
                <a:solidFill>
                  <a:schemeClr val="tx1"/>
                </a:solidFill>
                <a:latin typeface="Times New Roman" panose="02020603050405020304" pitchFamily="18" charset="0"/>
                <a:cs typeface="Times New Roman" panose="02020603050405020304" pitchFamily="18" charset="0"/>
              </a:rPr>
              <a:t>Session – 15, Field Trip to Liberation War Museum </a:t>
            </a:r>
          </a:p>
        </p:txBody>
      </p:sp>
    </p:spTree>
    <p:extLst>
      <p:ext uri="{BB962C8B-B14F-4D97-AF65-F5344CB8AC3E}">
        <p14:creationId xmlns:p14="http://schemas.microsoft.com/office/powerpoint/2010/main" val="30904681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B64B66-12D7-2A4C-9FAC-FE10C054414A}"/>
              </a:ext>
            </a:extLst>
          </p:cNvPr>
          <p:cNvSpPr>
            <a:spLocks noGrp="1"/>
          </p:cNvSpPr>
          <p:nvPr>
            <p:ph type="title"/>
          </p:nvPr>
        </p:nvSpPr>
        <p:spPr>
          <a:xfrm>
            <a:off x="556953" y="1103746"/>
            <a:ext cx="10058400" cy="586509"/>
          </a:xfrm>
        </p:spPr>
        <p:txBody>
          <a:bodyPr>
            <a:normAutofit fontScale="90000"/>
          </a:bodyPr>
          <a:lstStyle/>
          <a:p>
            <a:pPr algn="ctr"/>
            <a:r>
              <a:rPr lang="en-US" sz="3600" b="1" dirty="0" smtClean="0">
                <a:solidFill>
                  <a:srgbClr val="C00000"/>
                </a:solidFill>
                <a:latin typeface="Times New Roman" panose="02020603050405020304" pitchFamily="18" charset="0"/>
                <a:cs typeface="Times New Roman" panose="02020603050405020304" pitchFamily="18" charset="0"/>
              </a:rPr>
              <a:t>COURSE</a:t>
            </a:r>
            <a:r>
              <a:rPr lang="en-US" sz="3600" b="1" dirty="0" smtClean="0">
                <a:solidFill>
                  <a:srgbClr val="C00000"/>
                </a:solidFill>
                <a:latin typeface="+mn-lt"/>
              </a:rPr>
              <a:t> OUTCOMES </a:t>
            </a:r>
            <a:endParaRPr lang="en-US" sz="3600" b="1" dirty="0">
              <a:solidFill>
                <a:srgbClr val="C00000"/>
              </a:solidFill>
              <a:latin typeface="+mn-lt"/>
            </a:endParaRPr>
          </a:p>
        </p:txBody>
      </p:sp>
      <p:sp>
        <p:nvSpPr>
          <p:cNvPr id="3" name="Content Placeholder 2">
            <a:extLst>
              <a:ext uri="{FF2B5EF4-FFF2-40B4-BE49-F238E27FC236}">
                <a16:creationId xmlns="" xmlns:a16="http://schemas.microsoft.com/office/drawing/2014/main" id="{22320E5F-A20A-E34B-9628-214E93FE274A}"/>
              </a:ext>
            </a:extLst>
          </p:cNvPr>
          <p:cNvSpPr>
            <a:spLocks noGrp="1"/>
          </p:cNvSpPr>
          <p:nvPr>
            <p:ph idx="1"/>
          </p:nvPr>
        </p:nvSpPr>
        <p:spPr>
          <a:xfrm>
            <a:off x="1097280" y="1845734"/>
            <a:ext cx="10058400" cy="3666066"/>
          </a:xfrm>
        </p:spPr>
        <p:txBody>
          <a:bodyPr>
            <a:noAutofit/>
          </a:bodyPr>
          <a:lstStyle/>
          <a:p>
            <a:pPr marL="1104900" lvl="0" indent="-800100" fontAlgn="base">
              <a:spcBef>
                <a:spcPts val="0"/>
              </a:spcBef>
              <a:buNone/>
            </a:pPr>
            <a:r>
              <a:rPr lang="en-US" sz="2200" b="1" dirty="0">
                <a:solidFill>
                  <a:schemeClr val="tx1"/>
                </a:solidFill>
                <a:latin typeface="Times New Roman" panose="02020603050405020304" pitchFamily="18" charset="0"/>
                <a:cs typeface="Times New Roman" panose="02020603050405020304" pitchFamily="18" charset="0"/>
              </a:rPr>
              <a:t>CO – 1: </a:t>
            </a:r>
            <a:r>
              <a:rPr lang="en-US" sz="2200" dirty="0">
                <a:solidFill>
                  <a:schemeClr val="tx1"/>
                </a:solidFill>
                <a:latin typeface="Times New Roman" panose="02020603050405020304" pitchFamily="18" charset="0"/>
                <a:cs typeface="Times New Roman" panose="02020603050405020304" pitchFamily="18" charset="0"/>
              </a:rPr>
              <a:t>Students will be able to know the historical background, structural </a:t>
            </a:r>
            <a:r>
              <a:rPr lang="en-US" sz="2200" dirty="0" smtClean="0">
                <a:solidFill>
                  <a:schemeClr val="tx1"/>
                </a:solidFill>
                <a:latin typeface="Times New Roman" panose="02020603050405020304" pitchFamily="18" charset="0"/>
                <a:cs typeface="Times New Roman" panose="02020603050405020304" pitchFamily="18" charset="0"/>
              </a:rPr>
              <a:t>and</a:t>
            </a:r>
          </a:p>
          <a:p>
            <a:pPr marL="1104900" lvl="0" indent="-800100" fontAlgn="base">
              <a:spcBef>
                <a:spcPts val="0"/>
              </a:spcBef>
              <a:buNone/>
            </a:pPr>
            <a:r>
              <a:rPr lang="en-US" sz="2200" dirty="0">
                <a:solidFill>
                  <a:schemeClr val="tx1"/>
                </a:solidFill>
                <a:latin typeface="Times New Roman" panose="02020603050405020304" pitchFamily="18" charset="0"/>
                <a:cs typeface="Times New Roman" panose="02020603050405020304" pitchFamily="18" charset="0"/>
              </a:rPr>
              <a:t> </a:t>
            </a:r>
            <a:r>
              <a:rPr lang="en-US" sz="2200" dirty="0" smtClean="0">
                <a:solidFill>
                  <a:schemeClr val="tx1"/>
                </a:solidFill>
                <a:latin typeface="Times New Roman" panose="02020603050405020304" pitchFamily="18" charset="0"/>
                <a:cs typeface="Times New Roman" panose="02020603050405020304" pitchFamily="18" charset="0"/>
              </a:rPr>
              <a:t>             social </a:t>
            </a:r>
            <a:r>
              <a:rPr lang="en-US" sz="2200" dirty="0">
                <a:solidFill>
                  <a:schemeClr val="tx1"/>
                </a:solidFill>
                <a:latin typeface="Times New Roman" panose="02020603050405020304" pitchFamily="18" charset="0"/>
                <a:cs typeface="Times New Roman" panose="02020603050405020304" pitchFamily="18" charset="0"/>
              </a:rPr>
              <a:t>changes of </a:t>
            </a:r>
            <a:r>
              <a:rPr lang="en-US" sz="2200" dirty="0" smtClean="0">
                <a:solidFill>
                  <a:schemeClr val="tx1"/>
                </a:solidFill>
                <a:latin typeface="Times New Roman" panose="02020603050405020304" pitchFamily="18" charset="0"/>
                <a:cs typeface="Times New Roman" panose="02020603050405020304" pitchFamily="18" charset="0"/>
              </a:rPr>
              <a:t>Bangladesh </a:t>
            </a:r>
            <a:r>
              <a:rPr lang="en-US" sz="2200" dirty="0">
                <a:solidFill>
                  <a:schemeClr val="tx1"/>
                </a:solidFill>
                <a:latin typeface="Times New Roman" panose="02020603050405020304" pitchFamily="18" charset="0"/>
                <a:cs typeface="Times New Roman" panose="02020603050405020304" pitchFamily="18" charset="0"/>
              </a:rPr>
              <a:t>in different eras; </a:t>
            </a:r>
          </a:p>
          <a:p>
            <a:pPr marL="304800" lvl="0" indent="0" fontAlgn="base">
              <a:spcBef>
                <a:spcPts val="0"/>
              </a:spcBef>
              <a:buNone/>
            </a:pPr>
            <a:r>
              <a:rPr lang="en-US" sz="2200" b="1" dirty="0">
                <a:solidFill>
                  <a:schemeClr val="tx1"/>
                </a:solidFill>
                <a:latin typeface="Times New Roman" panose="02020603050405020304" pitchFamily="18" charset="0"/>
                <a:cs typeface="Times New Roman" panose="02020603050405020304" pitchFamily="18" charset="0"/>
              </a:rPr>
              <a:t>CO – 2: </a:t>
            </a:r>
            <a:r>
              <a:rPr lang="en-US" sz="2200" dirty="0">
                <a:solidFill>
                  <a:schemeClr val="tx1"/>
                </a:solidFill>
                <a:latin typeface="Times New Roman" panose="02020603050405020304" pitchFamily="18" charset="0"/>
                <a:cs typeface="Times New Roman" panose="02020603050405020304" pitchFamily="18" charset="0"/>
              </a:rPr>
              <a:t>Students will have a conceptual understanding of the social changes </a:t>
            </a:r>
            <a:r>
              <a:rPr lang="en-US" sz="2200" dirty="0" smtClean="0">
                <a:solidFill>
                  <a:schemeClr val="tx1"/>
                </a:solidFill>
                <a:latin typeface="Times New Roman" panose="02020603050405020304" pitchFamily="18" charset="0"/>
                <a:cs typeface="Times New Roman" panose="02020603050405020304" pitchFamily="18" charset="0"/>
              </a:rPr>
              <a:t>in</a:t>
            </a:r>
          </a:p>
          <a:p>
            <a:pPr marL="304800" lvl="0" indent="0" fontAlgn="base">
              <a:spcBef>
                <a:spcPts val="0"/>
              </a:spcBef>
              <a:buNone/>
            </a:pPr>
            <a:r>
              <a:rPr lang="en-US" sz="2200" dirty="0" smtClean="0">
                <a:solidFill>
                  <a:schemeClr val="tx1"/>
                </a:solidFill>
                <a:latin typeface="Times New Roman" panose="02020603050405020304" pitchFamily="18" charset="0"/>
                <a:cs typeface="Times New Roman" panose="02020603050405020304" pitchFamily="18" charset="0"/>
              </a:rPr>
              <a:t>              Bangladesh</a:t>
            </a:r>
            <a:r>
              <a:rPr lang="en-US" sz="2200" dirty="0">
                <a:solidFill>
                  <a:schemeClr val="tx1"/>
                </a:solidFill>
                <a:latin typeface="Times New Roman" panose="02020603050405020304" pitchFamily="18" charset="0"/>
                <a:cs typeface="Times New Roman" panose="02020603050405020304" pitchFamily="18" charset="0"/>
              </a:rPr>
              <a:t>;</a:t>
            </a:r>
          </a:p>
          <a:p>
            <a:pPr marL="1244600" lvl="0" indent="-939800" fontAlgn="base">
              <a:spcBef>
                <a:spcPts val="0"/>
              </a:spcBef>
              <a:buNone/>
            </a:pPr>
            <a:r>
              <a:rPr lang="en-US" sz="2200" b="1" dirty="0">
                <a:solidFill>
                  <a:schemeClr val="tx1"/>
                </a:solidFill>
                <a:latin typeface="Times New Roman" panose="02020603050405020304" pitchFamily="18" charset="0"/>
                <a:cs typeface="Times New Roman" panose="02020603050405020304" pitchFamily="18" charset="0"/>
              </a:rPr>
              <a:t>CO – </a:t>
            </a:r>
            <a:r>
              <a:rPr lang="en-US" sz="2200" b="1" dirty="0" smtClean="0">
                <a:solidFill>
                  <a:schemeClr val="tx1"/>
                </a:solidFill>
                <a:latin typeface="Times New Roman" panose="02020603050405020304" pitchFamily="18" charset="0"/>
                <a:cs typeface="Times New Roman" panose="02020603050405020304" pitchFamily="18" charset="0"/>
              </a:rPr>
              <a:t>3:</a:t>
            </a:r>
            <a:r>
              <a:rPr lang="en-US" sz="2200" dirty="0" smtClean="0">
                <a:solidFill>
                  <a:schemeClr val="tx1"/>
                </a:solidFill>
                <a:latin typeface="Times New Roman" panose="02020603050405020304" pitchFamily="18" charset="0"/>
                <a:cs typeface="Times New Roman" panose="02020603050405020304" pitchFamily="18" charset="0"/>
              </a:rPr>
              <a:t> </a:t>
            </a:r>
            <a:r>
              <a:rPr lang="en-US" sz="2200" dirty="0">
                <a:solidFill>
                  <a:schemeClr val="tx1"/>
                </a:solidFill>
                <a:latin typeface="Times New Roman" panose="02020603050405020304" pitchFamily="18" charset="0"/>
                <a:cs typeface="Times New Roman" panose="02020603050405020304" pitchFamily="18" charset="0"/>
              </a:rPr>
              <a:t>Students will have knowledge over the historical background of popular </a:t>
            </a:r>
            <a:endParaRPr lang="en-US" sz="2200" dirty="0" smtClean="0">
              <a:solidFill>
                <a:schemeClr val="tx1"/>
              </a:solidFill>
              <a:latin typeface="Times New Roman" panose="02020603050405020304" pitchFamily="18" charset="0"/>
              <a:cs typeface="Times New Roman" panose="02020603050405020304" pitchFamily="18" charset="0"/>
            </a:endParaRPr>
          </a:p>
          <a:p>
            <a:pPr marL="1244600" lvl="0" indent="-939800" fontAlgn="base">
              <a:spcBef>
                <a:spcPts val="0"/>
              </a:spcBef>
              <a:buNone/>
            </a:pPr>
            <a:r>
              <a:rPr lang="en-US" sz="2200" dirty="0">
                <a:solidFill>
                  <a:schemeClr val="tx1"/>
                </a:solidFill>
                <a:latin typeface="Times New Roman" panose="02020603050405020304" pitchFamily="18" charset="0"/>
                <a:cs typeface="Times New Roman" panose="02020603050405020304" pitchFamily="18" charset="0"/>
              </a:rPr>
              <a:t> </a:t>
            </a:r>
            <a:r>
              <a:rPr lang="en-US" sz="2200" dirty="0" smtClean="0">
                <a:solidFill>
                  <a:schemeClr val="tx1"/>
                </a:solidFill>
                <a:latin typeface="Times New Roman" panose="02020603050405020304" pitchFamily="18" charset="0"/>
                <a:cs typeface="Times New Roman" panose="02020603050405020304" pitchFamily="18" charset="0"/>
              </a:rPr>
              <a:t>             movements for </a:t>
            </a:r>
            <a:r>
              <a:rPr lang="en-US" sz="2200" dirty="0">
                <a:solidFill>
                  <a:schemeClr val="tx1"/>
                </a:solidFill>
                <a:latin typeface="Times New Roman" panose="02020603050405020304" pitchFamily="18" charset="0"/>
                <a:cs typeface="Times New Roman" panose="02020603050405020304" pitchFamily="18" charset="0"/>
              </a:rPr>
              <a:t>establishing rights of the Bangali </a:t>
            </a:r>
          </a:p>
          <a:p>
            <a:pPr marL="1244600" lvl="0" indent="-939800" fontAlgn="base">
              <a:spcBef>
                <a:spcPts val="0"/>
              </a:spcBef>
              <a:buNone/>
            </a:pPr>
            <a:r>
              <a:rPr lang="en-US" sz="2200" b="1" dirty="0">
                <a:solidFill>
                  <a:schemeClr val="tx1"/>
                </a:solidFill>
                <a:latin typeface="Times New Roman" panose="02020603050405020304" pitchFamily="18" charset="0"/>
                <a:cs typeface="Times New Roman" panose="02020603050405020304" pitchFamily="18" charset="0"/>
              </a:rPr>
              <a:t>CO – </a:t>
            </a:r>
            <a:r>
              <a:rPr lang="en-US" sz="2200" b="1" dirty="0" smtClean="0">
                <a:solidFill>
                  <a:schemeClr val="tx1"/>
                </a:solidFill>
                <a:latin typeface="Times New Roman" panose="02020603050405020304" pitchFamily="18" charset="0"/>
                <a:cs typeface="Times New Roman" panose="02020603050405020304" pitchFamily="18" charset="0"/>
              </a:rPr>
              <a:t>4:</a:t>
            </a:r>
            <a:r>
              <a:rPr lang="en-US" sz="2200" dirty="0" smtClean="0">
                <a:solidFill>
                  <a:schemeClr val="tx1"/>
                </a:solidFill>
                <a:latin typeface="Times New Roman" panose="02020603050405020304" pitchFamily="18" charset="0"/>
                <a:cs typeface="Times New Roman" panose="02020603050405020304" pitchFamily="18" charset="0"/>
              </a:rPr>
              <a:t> </a:t>
            </a:r>
            <a:r>
              <a:rPr lang="en-US" sz="2200" dirty="0">
                <a:solidFill>
                  <a:schemeClr val="tx1"/>
                </a:solidFill>
                <a:latin typeface="Times New Roman" panose="02020603050405020304" pitchFamily="18" charset="0"/>
                <a:cs typeface="Times New Roman" panose="02020603050405020304" pitchFamily="18" charset="0"/>
              </a:rPr>
              <a:t>Students will gain knowledge about the role of prominent actors in </a:t>
            </a:r>
            <a:r>
              <a:rPr lang="en-US" sz="2200" dirty="0" smtClean="0">
                <a:solidFill>
                  <a:schemeClr val="tx1"/>
                </a:solidFill>
                <a:latin typeface="Times New Roman" panose="02020603050405020304" pitchFamily="18" charset="0"/>
                <a:cs typeface="Times New Roman" panose="02020603050405020304" pitchFamily="18" charset="0"/>
              </a:rPr>
              <a:t>the</a:t>
            </a:r>
          </a:p>
          <a:p>
            <a:pPr marL="1244600" lvl="0" indent="-939800" fontAlgn="base">
              <a:spcBef>
                <a:spcPts val="0"/>
              </a:spcBef>
              <a:buNone/>
            </a:pPr>
            <a:r>
              <a:rPr lang="en-US" sz="2200" dirty="0">
                <a:solidFill>
                  <a:schemeClr val="tx1"/>
                </a:solidFill>
                <a:latin typeface="Times New Roman" panose="02020603050405020304" pitchFamily="18" charset="0"/>
                <a:cs typeface="Times New Roman" panose="02020603050405020304" pitchFamily="18" charset="0"/>
              </a:rPr>
              <a:t> </a:t>
            </a:r>
            <a:r>
              <a:rPr lang="en-US" sz="2200" dirty="0" smtClean="0">
                <a:solidFill>
                  <a:schemeClr val="tx1"/>
                </a:solidFill>
                <a:latin typeface="Times New Roman" panose="02020603050405020304" pitchFamily="18" charset="0"/>
                <a:cs typeface="Times New Roman" panose="02020603050405020304" pitchFamily="18" charset="0"/>
              </a:rPr>
              <a:t>             </a:t>
            </a:r>
            <a:r>
              <a:rPr lang="en-US" sz="2200" dirty="0">
                <a:solidFill>
                  <a:schemeClr val="tx1"/>
                </a:solidFill>
                <a:latin typeface="Times New Roman" panose="02020603050405020304" pitchFamily="18" charset="0"/>
                <a:cs typeface="Times New Roman" panose="02020603050405020304" pitchFamily="18" charset="0"/>
              </a:rPr>
              <a:t>emergence of </a:t>
            </a:r>
            <a:r>
              <a:rPr lang="en-US" sz="2200" dirty="0" smtClean="0">
                <a:solidFill>
                  <a:schemeClr val="tx1"/>
                </a:solidFill>
                <a:latin typeface="Times New Roman" panose="02020603050405020304" pitchFamily="18" charset="0"/>
                <a:cs typeface="Times New Roman" panose="02020603050405020304" pitchFamily="18" charset="0"/>
              </a:rPr>
              <a:t>Bangladesh</a:t>
            </a:r>
            <a:endParaRPr lang="en-US"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51516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022641-64C7-3E44-8F6D-002ACD9026DF}"/>
              </a:ext>
            </a:extLst>
          </p:cNvPr>
          <p:cNvSpPr>
            <a:spLocks noGrp="1"/>
          </p:cNvSpPr>
          <p:nvPr>
            <p:ph type="title"/>
          </p:nvPr>
        </p:nvSpPr>
        <p:spPr>
          <a:xfrm>
            <a:off x="368530" y="1359096"/>
            <a:ext cx="10058400" cy="599936"/>
          </a:xfrm>
        </p:spPr>
        <p:txBody>
          <a:bodyPr>
            <a:normAutofit fontScale="90000"/>
          </a:bodyPr>
          <a:lstStyle/>
          <a:p>
            <a:pPr algn="ctr"/>
            <a:r>
              <a:rPr lang="en-US" sz="4000" b="1" dirty="0" smtClean="0">
                <a:solidFill>
                  <a:srgbClr val="C00000"/>
                </a:solidFill>
                <a:latin typeface="Times New Roman" pitchFamily="18" charset="0"/>
                <a:cs typeface="Times New Roman" pitchFamily="18" charset="0"/>
              </a:rPr>
              <a:t>METHODOLOGY </a:t>
            </a:r>
            <a:endParaRPr lang="en-US" sz="4000" b="1" dirty="0">
              <a:solidFill>
                <a:srgbClr val="C00000"/>
              </a:solidFill>
              <a:latin typeface="Times New Roman" pitchFamily="18" charset="0"/>
              <a:cs typeface="Times New Roman" pitchFamily="18" charset="0"/>
            </a:endParaRPr>
          </a:p>
        </p:txBody>
      </p:sp>
      <p:sp>
        <p:nvSpPr>
          <p:cNvPr id="4" name="Content Placeholder 3">
            <a:extLst>
              <a:ext uri="{FF2B5EF4-FFF2-40B4-BE49-F238E27FC236}">
                <a16:creationId xmlns="" xmlns:a16="http://schemas.microsoft.com/office/drawing/2014/main" id="{F7A813B1-62C0-414A-B405-207DBAB97D79}"/>
              </a:ext>
            </a:extLst>
          </p:cNvPr>
          <p:cNvSpPr>
            <a:spLocks noGrp="1"/>
          </p:cNvSpPr>
          <p:nvPr>
            <p:ph idx="1"/>
          </p:nvPr>
        </p:nvSpPr>
        <p:spPr>
          <a:xfrm>
            <a:off x="368530" y="2277687"/>
            <a:ext cx="10058400" cy="3191779"/>
          </a:xfrm>
        </p:spPr>
        <p:txBody>
          <a:bodyPr>
            <a:normAutofit/>
          </a:bodyPr>
          <a:lstStyle/>
          <a:p>
            <a:endParaRPr lang="en-US" sz="500" dirty="0"/>
          </a:p>
          <a:p>
            <a:pPr marL="711200" lvl="0" indent="-4445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Lecture mode – </a:t>
            </a:r>
            <a:r>
              <a:rPr lang="en-US" sz="2200" dirty="0" smtClean="0">
                <a:solidFill>
                  <a:schemeClr val="tx1"/>
                </a:solidFill>
                <a:latin typeface="Times New Roman" pitchFamily="18" charset="0"/>
                <a:cs typeface="Times New Roman" pitchFamily="18" charset="0"/>
              </a:rPr>
              <a:t>Theory</a:t>
            </a:r>
            <a:r>
              <a:rPr lang="en-US" sz="2200" dirty="0">
                <a:solidFill>
                  <a:schemeClr val="tx1"/>
                </a:solidFill>
                <a:latin typeface="Times New Roman" pitchFamily="18" charset="0"/>
                <a:cs typeface="Times New Roman" pitchFamily="18" charset="0"/>
              </a:rPr>
              <a:t>; </a:t>
            </a:r>
          </a:p>
          <a:p>
            <a:pPr marL="711200" lvl="0" indent="-4445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Lecture and video show - Recent updates;</a:t>
            </a:r>
          </a:p>
          <a:p>
            <a:pPr marL="711200" lvl="0" indent="-4445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Group work and </a:t>
            </a:r>
            <a:r>
              <a:rPr lang="en-US" sz="2200" dirty="0" smtClean="0">
                <a:solidFill>
                  <a:schemeClr val="tx1"/>
                </a:solidFill>
                <a:latin typeface="Times New Roman" pitchFamily="18" charset="0"/>
                <a:cs typeface="Times New Roman" pitchFamily="18" charset="0"/>
              </a:rPr>
              <a:t>presentation;</a:t>
            </a:r>
            <a:endParaRPr lang="en-US" sz="2200" dirty="0">
              <a:solidFill>
                <a:schemeClr val="tx1"/>
              </a:solidFill>
              <a:latin typeface="Times New Roman" pitchFamily="18" charset="0"/>
              <a:cs typeface="Times New Roman" pitchFamily="18" charset="0"/>
            </a:endParaRPr>
          </a:p>
          <a:p>
            <a:pPr marL="711200" lvl="0" indent="-444500" algn="just">
              <a:lnSpc>
                <a:spcPct val="120000"/>
              </a:lnSpc>
              <a:spcBef>
                <a:spcPts val="0"/>
              </a:spcBef>
              <a:spcAft>
                <a:spcPts val="600"/>
              </a:spcAft>
              <a:buFont typeface="Wingdings" pitchFamily="2" charset="2"/>
              <a:buChar char="§"/>
            </a:pPr>
            <a:r>
              <a:rPr lang="en-US" sz="2200" dirty="0" smtClean="0">
                <a:solidFill>
                  <a:schemeClr val="tx1"/>
                </a:solidFill>
                <a:latin typeface="Times New Roman" pitchFamily="18" charset="0"/>
                <a:cs typeface="Times New Roman" pitchFamily="18" charset="0"/>
              </a:rPr>
              <a:t>Quiz;</a:t>
            </a:r>
            <a:endParaRPr lang="en-US" sz="2200" dirty="0">
              <a:solidFill>
                <a:schemeClr val="tx1"/>
              </a:solidFill>
              <a:latin typeface="Times New Roman" pitchFamily="18" charset="0"/>
              <a:cs typeface="Times New Roman" pitchFamily="18" charset="0"/>
            </a:endParaRPr>
          </a:p>
          <a:p>
            <a:pPr marL="711200" lvl="0" indent="-4445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Role </a:t>
            </a:r>
            <a:r>
              <a:rPr lang="en-US" sz="2200" dirty="0" smtClean="0">
                <a:solidFill>
                  <a:schemeClr val="tx1"/>
                </a:solidFill>
                <a:latin typeface="Times New Roman" pitchFamily="18" charset="0"/>
                <a:cs typeface="Times New Roman" pitchFamily="18" charset="0"/>
              </a:rPr>
              <a:t>Play;</a:t>
            </a:r>
            <a:endParaRPr lang="en-US" sz="2200" dirty="0">
              <a:solidFill>
                <a:schemeClr val="tx1"/>
              </a:solidFill>
              <a:latin typeface="Times New Roman" pitchFamily="18" charset="0"/>
              <a:cs typeface="Times New Roman" pitchFamily="18" charset="0"/>
            </a:endParaRPr>
          </a:p>
          <a:p>
            <a:pPr marL="711200" lvl="0" indent="-4445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Field </a:t>
            </a:r>
            <a:r>
              <a:rPr lang="en-US" sz="2200" dirty="0" smtClean="0">
                <a:solidFill>
                  <a:schemeClr val="tx1"/>
                </a:solidFill>
                <a:latin typeface="Times New Roman" pitchFamily="18" charset="0"/>
                <a:cs typeface="Times New Roman" pitchFamily="18" charset="0"/>
              </a:rPr>
              <a:t>Visit.</a:t>
            </a:r>
            <a:endParaRPr lang="en-US" sz="2200" dirty="0">
              <a:solidFill>
                <a:schemeClr val="tx1"/>
              </a:solidFill>
              <a:latin typeface="Times New Roman" pitchFamily="18" charset="0"/>
              <a:cs typeface="Times New Roman" pitchFamily="18" charset="0"/>
            </a:endParaRPr>
          </a:p>
          <a:p>
            <a:endParaRPr lang="en-US" dirty="0"/>
          </a:p>
        </p:txBody>
      </p:sp>
    </p:spTree>
    <p:extLst>
      <p:ext uri="{BB962C8B-B14F-4D97-AF65-F5344CB8AC3E}">
        <p14:creationId xmlns:p14="http://schemas.microsoft.com/office/powerpoint/2010/main" val="28364909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759A18-0F5E-F246-A01B-FB5544300785}"/>
              </a:ext>
            </a:extLst>
          </p:cNvPr>
          <p:cNvSpPr>
            <a:spLocks noGrp="1"/>
          </p:cNvSpPr>
          <p:nvPr>
            <p:ph type="title"/>
          </p:nvPr>
        </p:nvSpPr>
        <p:spPr>
          <a:xfrm>
            <a:off x="334172" y="816864"/>
            <a:ext cx="10058400" cy="835152"/>
          </a:xfrm>
        </p:spPr>
        <p:txBody>
          <a:bodyPr>
            <a:normAutofit/>
          </a:bodyPr>
          <a:lstStyle/>
          <a:p>
            <a:pPr algn="ctr"/>
            <a:r>
              <a:rPr lang="en-US" sz="4000" b="1" dirty="0" smtClean="0">
                <a:solidFill>
                  <a:srgbClr val="C00000"/>
                </a:solidFill>
                <a:latin typeface="Times New Roman" pitchFamily="18" charset="0"/>
                <a:cs typeface="Times New Roman" pitchFamily="18" charset="0"/>
              </a:rPr>
              <a:t>COURSE RATIONALE </a:t>
            </a:r>
            <a:endParaRPr lang="en-US" sz="40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E9E659F2-1424-414B-A3B7-B2C01ACA0642}"/>
              </a:ext>
            </a:extLst>
          </p:cNvPr>
          <p:cNvSpPr>
            <a:spLocks noGrp="1"/>
          </p:cNvSpPr>
          <p:nvPr>
            <p:ph idx="1"/>
          </p:nvPr>
        </p:nvSpPr>
        <p:spPr>
          <a:xfrm>
            <a:off x="334172" y="1652016"/>
            <a:ext cx="10058400" cy="4488159"/>
          </a:xfrm>
        </p:spPr>
        <p:txBody>
          <a:bodyPr>
            <a:normAutofit fontScale="92500"/>
          </a:bodyPr>
          <a:lstStyle/>
          <a:p>
            <a:pPr marL="452438" indent="-309563" algn="just">
              <a:buFont typeface="Wingdings" pitchFamily="2" charset="2"/>
              <a:buChar char="§"/>
            </a:pPr>
            <a:r>
              <a:rPr lang="en-US" sz="2400" dirty="0">
                <a:solidFill>
                  <a:schemeClr val="tx1"/>
                </a:solidFill>
                <a:latin typeface="Times New Roman" pitchFamily="18" charset="0"/>
                <a:cs typeface="Times New Roman" pitchFamily="18" charset="0"/>
              </a:rPr>
              <a:t>This course endeavors to understand society of Bangladesh both from theoretical and historical perspectives. This course focuses on the history of the emergence of Bangladesh and will emphasize on the historical background and structural changes of Bangladesh society.</a:t>
            </a:r>
          </a:p>
          <a:p>
            <a:pPr marL="452438" indent="-309563" algn="just">
              <a:buFont typeface="Wingdings" pitchFamily="2" charset="2"/>
              <a:buChar char="§"/>
            </a:pPr>
            <a:r>
              <a:rPr lang="en-US" sz="2400" dirty="0">
                <a:solidFill>
                  <a:schemeClr val="tx1"/>
                </a:solidFill>
                <a:latin typeface="Times New Roman" pitchFamily="18" charset="0"/>
                <a:cs typeface="Times New Roman" pitchFamily="18" charset="0"/>
              </a:rPr>
              <a:t>Bangladesh was born as an Independent country of the Bangali Nation from a series of conflicts. Struggles, Popular Movement among different forces from a geographical area that constituted British India. This course examines the series of events through which the conflicts and fights leading to the creation of a new country.  We do so by asking questions: who, what, when, where, why? Who were individuals and groups in conflict? Why? What led to war? Who engaged in the fighting? Who supported which side? By asking questions and seeking answers, we can better understand the emergence of Bangladesh in 1971. </a:t>
            </a:r>
          </a:p>
          <a:p>
            <a:pPr algn="just"/>
            <a:endParaRPr lang="en-US" dirty="0">
              <a:solidFill>
                <a:schemeClr val="tx1"/>
              </a:solidFill>
            </a:endParaRPr>
          </a:p>
        </p:txBody>
      </p:sp>
    </p:spTree>
    <p:extLst>
      <p:ext uri="{BB962C8B-B14F-4D97-AF65-F5344CB8AC3E}">
        <p14:creationId xmlns:p14="http://schemas.microsoft.com/office/powerpoint/2010/main" val="19413005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FF7C7A-D4B2-1444-B700-B9B8C8E34C38}"/>
              </a:ext>
            </a:extLst>
          </p:cNvPr>
          <p:cNvSpPr>
            <a:spLocks noGrp="1"/>
          </p:cNvSpPr>
          <p:nvPr>
            <p:ph type="title"/>
          </p:nvPr>
        </p:nvSpPr>
        <p:spPr>
          <a:xfrm>
            <a:off x="437804" y="1485479"/>
            <a:ext cx="10058400" cy="778355"/>
          </a:xfrm>
        </p:spPr>
        <p:txBody>
          <a:bodyPr/>
          <a:lstStyle/>
          <a:p>
            <a:pPr algn="ctr"/>
            <a:r>
              <a:rPr lang="en-US" sz="3600" b="1" dirty="0" smtClean="0">
                <a:solidFill>
                  <a:srgbClr val="C00000"/>
                </a:solidFill>
                <a:latin typeface="Times New Roman" pitchFamily="18" charset="0"/>
                <a:cs typeface="Times New Roman" pitchFamily="18" charset="0"/>
              </a:rPr>
              <a:t>ASSESSMENT METHODS </a:t>
            </a:r>
            <a:endParaRPr lang="en-US" sz="3600" b="1" dirty="0">
              <a:solidFill>
                <a:srgbClr val="C00000"/>
              </a:solidFill>
              <a:latin typeface="Times New Roman" pitchFamily="18" charset="0"/>
              <a:cs typeface="Times New Roman" pitchFamily="18" charset="0"/>
            </a:endParaRPr>
          </a:p>
        </p:txBody>
      </p:sp>
      <p:graphicFrame>
        <p:nvGraphicFramePr>
          <p:cNvPr id="6" name="Content Placeholder 5">
            <a:extLst>
              <a:ext uri="{FF2B5EF4-FFF2-40B4-BE49-F238E27FC236}">
                <a16:creationId xmlns="" xmlns:a16="http://schemas.microsoft.com/office/drawing/2014/main" id="{BA2BF416-76B2-CB4F-9E0A-B0FB619D76CB}"/>
              </a:ext>
            </a:extLst>
          </p:cNvPr>
          <p:cNvGraphicFramePr>
            <a:graphicFrameLocks noGrp="1"/>
          </p:cNvGraphicFramePr>
          <p:nvPr>
            <p:ph idx="1"/>
            <p:extLst>
              <p:ext uri="{D42A27DB-BD31-4B8C-83A1-F6EECF244321}">
                <p14:modId xmlns:p14="http://schemas.microsoft.com/office/powerpoint/2010/main" val="1723290251"/>
              </p:ext>
            </p:extLst>
          </p:nvPr>
        </p:nvGraphicFramePr>
        <p:xfrm>
          <a:off x="437804" y="2483571"/>
          <a:ext cx="9626138" cy="3063114"/>
        </p:xfrm>
        <a:graphic>
          <a:graphicData uri="http://schemas.openxmlformats.org/drawingml/2006/table">
            <a:tbl>
              <a:tblPr firstRow="1" bandRow="1">
                <a:tableStyleId>{5C22544A-7EE6-4342-B048-85BDC9FD1C3A}</a:tableStyleId>
              </a:tblPr>
              <a:tblGrid>
                <a:gridCol w="4813069">
                  <a:extLst>
                    <a:ext uri="{9D8B030D-6E8A-4147-A177-3AD203B41FA5}">
                      <a16:colId xmlns="" xmlns:a16="http://schemas.microsoft.com/office/drawing/2014/main" val="483806634"/>
                    </a:ext>
                  </a:extLst>
                </a:gridCol>
                <a:gridCol w="4813069">
                  <a:extLst>
                    <a:ext uri="{9D8B030D-6E8A-4147-A177-3AD203B41FA5}">
                      <a16:colId xmlns="" xmlns:a16="http://schemas.microsoft.com/office/drawing/2014/main" val="3666099971"/>
                    </a:ext>
                  </a:extLst>
                </a:gridCol>
              </a:tblGrid>
              <a:tr h="510519">
                <a:tc>
                  <a:txBody>
                    <a:bodyPr/>
                    <a:lstStyle/>
                    <a:p>
                      <a:pPr algn="ctr">
                        <a:lnSpc>
                          <a:spcPct val="120000"/>
                        </a:lnSpc>
                        <a:spcAft>
                          <a:spcPts val="0"/>
                        </a:spcAft>
                      </a:pPr>
                      <a:r>
                        <a:rPr lang="en-US" sz="2500" b="1" dirty="0">
                          <a:solidFill>
                            <a:srgbClr val="7030A0"/>
                          </a:solidFill>
                          <a:effectLst/>
                          <a:latin typeface="Times New Roman" pitchFamily="18" charset="0"/>
                          <a:ea typeface="Times New Roman" panose="02020603050405020304" pitchFamily="18" charset="0"/>
                          <a:cs typeface="Times New Roman" pitchFamily="18" charset="0"/>
                        </a:rPr>
                        <a:t>Assessment Types</a:t>
                      </a:r>
                      <a:endParaRPr lang="en-US" sz="2500" dirty="0">
                        <a:solidFill>
                          <a:srgbClr val="7030A0"/>
                        </a:solidFill>
                        <a:effectLst/>
                        <a:latin typeface="Times New Roman" pitchFamily="18" charset="0"/>
                        <a:ea typeface="Times New Roman" panose="02020603050405020304" pitchFamily="18" charset="0"/>
                        <a:cs typeface="Times New Roman" pitchFamily="18" charset="0"/>
                      </a:endParaRPr>
                    </a:p>
                  </a:txBody>
                  <a:tcPr marL="68580" marR="68580" marT="0" marB="0"/>
                </a:tc>
                <a:tc>
                  <a:txBody>
                    <a:bodyPr/>
                    <a:lstStyle/>
                    <a:p>
                      <a:pPr algn="ctr">
                        <a:lnSpc>
                          <a:spcPct val="120000"/>
                        </a:lnSpc>
                        <a:spcAft>
                          <a:spcPts val="0"/>
                        </a:spcAft>
                      </a:pPr>
                      <a:r>
                        <a:rPr lang="en-US" sz="2500" b="1" dirty="0">
                          <a:solidFill>
                            <a:srgbClr val="7030A0"/>
                          </a:solidFill>
                          <a:effectLst/>
                          <a:latin typeface="Times New Roman" pitchFamily="18" charset="0"/>
                          <a:ea typeface="Times New Roman" panose="02020603050405020304" pitchFamily="18" charset="0"/>
                          <a:cs typeface="Times New Roman" pitchFamily="18" charset="0"/>
                        </a:rPr>
                        <a:t>Marks</a:t>
                      </a:r>
                      <a:endParaRPr lang="en-US" sz="2500" dirty="0">
                        <a:solidFill>
                          <a:srgbClr val="7030A0"/>
                        </a:solidFill>
                        <a:effectLst/>
                        <a:latin typeface="Times New Roman" pitchFamily="18" charset="0"/>
                        <a:ea typeface="Times New Roman" panose="02020603050405020304" pitchFamily="18" charset="0"/>
                        <a:cs typeface="Times New Roman" pitchFamily="18" charset="0"/>
                      </a:endParaRPr>
                    </a:p>
                  </a:txBody>
                  <a:tcPr marL="68580" marR="68580" marT="0" marB="0"/>
                </a:tc>
                <a:extLst>
                  <a:ext uri="{0D108BD9-81ED-4DB2-BD59-A6C34878D82A}">
                    <a16:rowId xmlns="" xmlns:a16="http://schemas.microsoft.com/office/drawing/2014/main" val="2159532224"/>
                  </a:ext>
                </a:extLst>
              </a:tr>
              <a:tr h="510519">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Attendance</a:t>
                      </a:r>
                    </a:p>
                  </a:txBody>
                  <a:tcPr marL="68580" marR="68580" marT="0" marB="0"/>
                </a:tc>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5%</a:t>
                      </a:r>
                    </a:p>
                  </a:txBody>
                  <a:tcPr marL="68580" marR="68580" marT="0" marB="0"/>
                </a:tc>
                <a:extLst>
                  <a:ext uri="{0D108BD9-81ED-4DB2-BD59-A6C34878D82A}">
                    <a16:rowId xmlns="" xmlns:a16="http://schemas.microsoft.com/office/drawing/2014/main" val="2854772083"/>
                  </a:ext>
                </a:extLst>
              </a:tr>
              <a:tr h="510519">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Assignment and field visit</a:t>
                      </a:r>
                    </a:p>
                  </a:txBody>
                  <a:tcPr marL="68580" marR="68580" marT="0" marB="0"/>
                </a:tc>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15%</a:t>
                      </a:r>
                    </a:p>
                  </a:txBody>
                  <a:tcPr marL="68580" marR="68580" marT="0" marB="0"/>
                </a:tc>
                <a:extLst>
                  <a:ext uri="{0D108BD9-81ED-4DB2-BD59-A6C34878D82A}">
                    <a16:rowId xmlns="" xmlns:a16="http://schemas.microsoft.com/office/drawing/2014/main" val="3616203571"/>
                  </a:ext>
                </a:extLst>
              </a:tr>
              <a:tr h="510519">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Class Tests (3)</a:t>
                      </a:r>
                    </a:p>
                  </a:txBody>
                  <a:tcPr marL="68580" marR="68580" marT="0" marB="0"/>
                </a:tc>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10%</a:t>
                      </a:r>
                    </a:p>
                  </a:txBody>
                  <a:tcPr marL="68580" marR="68580" marT="0" marB="0"/>
                </a:tc>
                <a:extLst>
                  <a:ext uri="{0D108BD9-81ED-4DB2-BD59-A6C34878D82A}">
                    <a16:rowId xmlns="" xmlns:a16="http://schemas.microsoft.com/office/drawing/2014/main" val="2889336921"/>
                  </a:ext>
                </a:extLst>
              </a:tr>
              <a:tr h="510519">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Mid Term</a:t>
                      </a:r>
                    </a:p>
                  </a:txBody>
                  <a:tcPr marL="68580" marR="68580" marT="0" marB="0"/>
                </a:tc>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30%</a:t>
                      </a:r>
                    </a:p>
                  </a:txBody>
                  <a:tcPr marL="68580" marR="68580" marT="0" marB="0"/>
                </a:tc>
                <a:extLst>
                  <a:ext uri="{0D108BD9-81ED-4DB2-BD59-A6C34878D82A}">
                    <a16:rowId xmlns="" xmlns:a16="http://schemas.microsoft.com/office/drawing/2014/main" val="3296178002"/>
                  </a:ext>
                </a:extLst>
              </a:tr>
              <a:tr h="510519">
                <a:tc>
                  <a:txBody>
                    <a:bodyPr/>
                    <a:lstStyle/>
                    <a:p>
                      <a:pPr algn="ctr">
                        <a:lnSpc>
                          <a:spcPct val="120000"/>
                        </a:lnSpc>
                        <a:spcAft>
                          <a:spcPts val="0"/>
                        </a:spcAft>
                      </a:pPr>
                      <a:r>
                        <a:rPr lang="en-US" sz="2500">
                          <a:solidFill>
                            <a:srgbClr val="000000"/>
                          </a:solidFill>
                          <a:effectLst/>
                          <a:latin typeface="Times New Roman" pitchFamily="18" charset="0"/>
                          <a:ea typeface="Times New Roman" panose="02020603050405020304" pitchFamily="18" charset="0"/>
                          <a:cs typeface="Times New Roman" pitchFamily="18" charset="0"/>
                        </a:rPr>
                        <a:t>Final Exam</a:t>
                      </a:r>
                    </a:p>
                  </a:txBody>
                  <a:tcPr marL="68580" marR="68580" marT="0" marB="0"/>
                </a:tc>
                <a:tc>
                  <a:txBody>
                    <a:bodyPr/>
                    <a:lstStyle/>
                    <a:p>
                      <a:pPr algn="ctr">
                        <a:lnSpc>
                          <a:spcPct val="120000"/>
                        </a:lnSpc>
                        <a:spcAft>
                          <a:spcPts val="0"/>
                        </a:spcAft>
                      </a:pPr>
                      <a:r>
                        <a:rPr lang="en-US" sz="2500" dirty="0">
                          <a:solidFill>
                            <a:srgbClr val="000000"/>
                          </a:solidFill>
                          <a:effectLst/>
                          <a:latin typeface="Times New Roman" pitchFamily="18" charset="0"/>
                          <a:ea typeface="Times New Roman" panose="02020603050405020304" pitchFamily="18" charset="0"/>
                          <a:cs typeface="Times New Roman" pitchFamily="18" charset="0"/>
                        </a:rPr>
                        <a:t>40%</a:t>
                      </a:r>
                    </a:p>
                  </a:txBody>
                  <a:tcPr marL="68580" marR="68580" marT="0" marB="0"/>
                </a:tc>
                <a:extLst>
                  <a:ext uri="{0D108BD9-81ED-4DB2-BD59-A6C34878D82A}">
                    <a16:rowId xmlns="" xmlns:a16="http://schemas.microsoft.com/office/drawing/2014/main" val="128398556"/>
                  </a:ext>
                </a:extLst>
              </a:tr>
            </a:tbl>
          </a:graphicData>
        </a:graphic>
      </p:graphicFrame>
    </p:spTree>
    <p:extLst>
      <p:ext uri="{BB962C8B-B14F-4D97-AF65-F5344CB8AC3E}">
        <p14:creationId xmlns:p14="http://schemas.microsoft.com/office/powerpoint/2010/main" val="27301194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97A6FE-5455-6C4F-A9BC-2F5760C26D00}"/>
              </a:ext>
            </a:extLst>
          </p:cNvPr>
          <p:cNvSpPr>
            <a:spLocks noGrp="1"/>
          </p:cNvSpPr>
          <p:nvPr>
            <p:ph type="title"/>
          </p:nvPr>
        </p:nvSpPr>
        <p:spPr>
          <a:xfrm>
            <a:off x="301421" y="1169324"/>
            <a:ext cx="10058400" cy="872836"/>
          </a:xfrm>
        </p:spPr>
        <p:txBody>
          <a:bodyPr>
            <a:normAutofit/>
          </a:bodyPr>
          <a:lstStyle/>
          <a:p>
            <a:pPr algn="ctr"/>
            <a:r>
              <a:rPr lang="en-US" sz="3600" b="1" dirty="0" smtClean="0">
                <a:solidFill>
                  <a:srgbClr val="C00000"/>
                </a:solidFill>
                <a:latin typeface="Times New Roman" pitchFamily="18" charset="0"/>
                <a:cs typeface="Times New Roman" pitchFamily="18" charset="0"/>
              </a:rPr>
              <a:t>GRADING POLICY </a:t>
            </a:r>
            <a:endParaRPr lang="en-US" sz="3600" dirty="0">
              <a:latin typeface="Times New Roman" pitchFamily="18" charset="0"/>
              <a:cs typeface="Times New Roman" pitchFamily="18" charset="0"/>
            </a:endParaRPr>
          </a:p>
        </p:txBody>
      </p:sp>
      <p:graphicFrame>
        <p:nvGraphicFramePr>
          <p:cNvPr id="4" name="Content Placeholder 3">
            <a:extLst>
              <a:ext uri="{FF2B5EF4-FFF2-40B4-BE49-F238E27FC236}">
                <a16:creationId xmlns="" xmlns:a16="http://schemas.microsoft.com/office/drawing/2014/main" id="{22BAB5FE-10AB-D143-87CD-99F7687161DB}"/>
              </a:ext>
            </a:extLst>
          </p:cNvPr>
          <p:cNvGraphicFramePr>
            <a:graphicFrameLocks noGrp="1"/>
          </p:cNvGraphicFramePr>
          <p:nvPr>
            <p:ph idx="1"/>
            <p:extLst>
              <p:ext uri="{D42A27DB-BD31-4B8C-83A1-F6EECF244321}">
                <p14:modId xmlns:p14="http://schemas.microsoft.com/office/powerpoint/2010/main" val="249034337"/>
              </p:ext>
            </p:extLst>
          </p:nvPr>
        </p:nvGraphicFramePr>
        <p:xfrm>
          <a:off x="301421" y="2289609"/>
          <a:ext cx="9790770" cy="3331884"/>
        </p:xfrm>
        <a:graphic>
          <a:graphicData uri="http://schemas.openxmlformats.org/drawingml/2006/table">
            <a:tbl>
              <a:tblPr firstRow="1" bandRow="1">
                <a:tableStyleId>{5C22544A-7EE6-4342-B048-85BDC9FD1C3A}</a:tableStyleId>
              </a:tblPr>
              <a:tblGrid>
                <a:gridCol w="1631795">
                  <a:extLst>
                    <a:ext uri="{9D8B030D-6E8A-4147-A177-3AD203B41FA5}">
                      <a16:colId xmlns="" xmlns:a16="http://schemas.microsoft.com/office/drawing/2014/main" val="1046544399"/>
                    </a:ext>
                  </a:extLst>
                </a:gridCol>
                <a:gridCol w="1631795">
                  <a:extLst>
                    <a:ext uri="{9D8B030D-6E8A-4147-A177-3AD203B41FA5}">
                      <a16:colId xmlns="" xmlns:a16="http://schemas.microsoft.com/office/drawing/2014/main" val="2617899711"/>
                    </a:ext>
                  </a:extLst>
                </a:gridCol>
                <a:gridCol w="1631795">
                  <a:extLst>
                    <a:ext uri="{9D8B030D-6E8A-4147-A177-3AD203B41FA5}">
                      <a16:colId xmlns="" xmlns:a16="http://schemas.microsoft.com/office/drawing/2014/main" val="1641293595"/>
                    </a:ext>
                  </a:extLst>
                </a:gridCol>
                <a:gridCol w="1631795">
                  <a:extLst>
                    <a:ext uri="{9D8B030D-6E8A-4147-A177-3AD203B41FA5}">
                      <a16:colId xmlns="" xmlns:a16="http://schemas.microsoft.com/office/drawing/2014/main" val="2073023911"/>
                    </a:ext>
                  </a:extLst>
                </a:gridCol>
                <a:gridCol w="1631795">
                  <a:extLst>
                    <a:ext uri="{9D8B030D-6E8A-4147-A177-3AD203B41FA5}">
                      <a16:colId xmlns="" xmlns:a16="http://schemas.microsoft.com/office/drawing/2014/main" val="2713830521"/>
                    </a:ext>
                  </a:extLst>
                </a:gridCol>
                <a:gridCol w="1631795">
                  <a:extLst>
                    <a:ext uri="{9D8B030D-6E8A-4147-A177-3AD203B41FA5}">
                      <a16:colId xmlns="" xmlns:a16="http://schemas.microsoft.com/office/drawing/2014/main" val="3360065398"/>
                    </a:ext>
                  </a:extLst>
                </a:gridCol>
              </a:tblGrid>
              <a:tr h="443554">
                <a:tc>
                  <a:txBody>
                    <a:bodyPr/>
                    <a:lstStyle/>
                    <a:p>
                      <a:pPr algn="ctr">
                        <a:spcAft>
                          <a:spcPts val="0"/>
                        </a:spcAft>
                      </a:pPr>
                      <a:r>
                        <a:rPr lang="en-US" sz="2200" b="1"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Letter Grade</a:t>
                      </a:r>
                      <a:endParaRPr lang="en-US" sz="2200"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spcAft>
                          <a:spcPts val="0"/>
                        </a:spcAft>
                      </a:pPr>
                      <a:r>
                        <a:rPr lang="en-US" sz="2200" b="1">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Marks %</a:t>
                      </a:r>
                      <a:endParaRPr lang="en-US" sz="220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spcAft>
                          <a:spcPts val="0"/>
                        </a:spcAft>
                      </a:pPr>
                      <a:r>
                        <a:rPr lang="en-US" sz="2200" b="1"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Grade Point</a:t>
                      </a:r>
                      <a:endParaRPr lang="en-US" sz="2200"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spcAft>
                          <a:spcPts val="0"/>
                        </a:spcAft>
                      </a:pPr>
                      <a:r>
                        <a:rPr lang="en-US" sz="2200" b="1">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Letter Grade</a:t>
                      </a:r>
                      <a:endParaRPr lang="en-US" sz="220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spcAft>
                          <a:spcPts val="0"/>
                        </a:spcAft>
                      </a:pPr>
                      <a:r>
                        <a:rPr lang="en-US" sz="2200" b="1">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Marks%</a:t>
                      </a:r>
                      <a:endParaRPr lang="en-US" sz="220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ctr">
                        <a:spcAft>
                          <a:spcPts val="0"/>
                        </a:spcAft>
                      </a:pPr>
                      <a:r>
                        <a:rPr lang="en-US" sz="2200" b="1"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rPr>
                        <a:t>Grade Point</a:t>
                      </a:r>
                      <a:endParaRPr lang="en-US" sz="2200" dirty="0">
                        <a:solidFill>
                          <a:srgbClr val="7030A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1946542356"/>
                  </a:ext>
                </a:extLst>
              </a:tr>
              <a:tr h="443554">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A (Plain)</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90-100</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4.00</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C+ (Plus)</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70-73</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2.33</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453047390"/>
                  </a:ext>
                </a:extLst>
              </a:tr>
              <a:tr h="443554">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A- (Minus)</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86-89</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3.67</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C (Plain)</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66-69</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2.00</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906304739"/>
                  </a:ext>
                </a:extLst>
              </a:tr>
              <a:tr h="443554">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B+ (Plus)</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82-85</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3.33</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C- (Minus)</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62-65</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1.67</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334930269"/>
                  </a:ext>
                </a:extLst>
              </a:tr>
              <a:tr h="443554">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B (Plain)</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78-81</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3.00</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D+ (Plus)</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58-61</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1.33</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815187012"/>
                  </a:ext>
                </a:extLst>
              </a:tr>
              <a:tr h="443554">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B- (Minus)</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74-77</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2.67</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dirty="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D (Plain)</a:t>
                      </a:r>
                      <a:endPar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55-57</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US" sz="2200">
                          <a:solidFill>
                            <a:srgbClr val="00000A"/>
                          </a:solidFill>
                          <a:effectLst/>
                          <a:latin typeface="Times New Roman" panose="02020603050405020304" pitchFamily="18" charset="0"/>
                          <a:ea typeface="Times New Roman" panose="02020603050405020304" pitchFamily="18" charset="0"/>
                          <a:cs typeface="Times New Roman" panose="02020603050405020304" pitchFamily="18" charset="0"/>
                        </a:rPr>
                        <a:t>1.00</a:t>
                      </a:r>
                      <a:endParaRPr lang="en-US" sz="22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276583441"/>
                  </a:ext>
                </a:extLst>
              </a:tr>
              <a:tr h="443554">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 (Fail)</a:t>
                      </a:r>
                    </a:p>
                  </a:txBody>
                  <a:tcPr marL="68580" marR="68580" marT="0" marB="0"/>
                </a:tc>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&lt;55</a:t>
                      </a:r>
                    </a:p>
                  </a:txBody>
                  <a:tcPr marL="68580" marR="68580" marT="0" marB="0"/>
                </a:tc>
                <a:tc>
                  <a:txBody>
                    <a:bodyPr/>
                    <a:lstStyle/>
                    <a:p>
                      <a:pPr algn="ctr">
                        <a:lnSpc>
                          <a:spcPct val="115000"/>
                        </a:lnSpc>
                        <a:spcAft>
                          <a:spcPts val="0"/>
                        </a:spcAft>
                      </a:pPr>
                      <a:r>
                        <a:rPr lang="en-US"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0.00</a:t>
                      </a:r>
                    </a:p>
                  </a:txBody>
                  <a:tcPr marL="68580" marR="68580" marT="0" marB="0"/>
                </a:tc>
                <a:extLst>
                  <a:ext uri="{0D108BD9-81ED-4DB2-BD59-A6C34878D82A}">
                    <a16:rowId xmlns="" xmlns:a16="http://schemas.microsoft.com/office/drawing/2014/main" val="3526548463"/>
                  </a:ext>
                </a:extLst>
              </a:tr>
            </a:tbl>
          </a:graphicData>
        </a:graphic>
      </p:graphicFrame>
    </p:spTree>
    <p:extLst>
      <p:ext uri="{BB962C8B-B14F-4D97-AF65-F5344CB8AC3E}">
        <p14:creationId xmlns:p14="http://schemas.microsoft.com/office/powerpoint/2010/main" val="2980094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9018A3BD-1429-094C-8861-76C814AC0FBC}"/>
              </a:ext>
            </a:extLst>
          </p:cNvPr>
          <p:cNvSpPr>
            <a:spLocks noGrp="1"/>
          </p:cNvSpPr>
          <p:nvPr>
            <p:ph type="title"/>
          </p:nvPr>
        </p:nvSpPr>
        <p:spPr>
          <a:xfrm>
            <a:off x="677334" y="997527"/>
            <a:ext cx="8596668" cy="623456"/>
          </a:xfrm>
        </p:spPr>
        <p:txBody>
          <a:bodyPr>
            <a:normAutofit fontScale="90000"/>
          </a:bodyPr>
          <a:lstStyle/>
          <a:p>
            <a:pPr algn="ctr"/>
            <a:r>
              <a:rPr lang="en-US" sz="3600" b="1" dirty="0" smtClean="0">
                <a:solidFill>
                  <a:srgbClr val="C00000"/>
                </a:solidFill>
                <a:latin typeface="Times New Roman" panose="02020603050405020304" pitchFamily="18" charset="0"/>
                <a:cs typeface="Times New Roman" panose="02020603050405020304" pitchFamily="18" charset="0"/>
              </a:rPr>
              <a:t>TEXT BOOK (TB)/ REFERENCE </a:t>
            </a:r>
            <a:endParaRPr lang="en-US" sz="3600" b="1"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C2B7DFB7-AA69-804D-B86D-44962ADB6216}"/>
              </a:ext>
            </a:extLst>
          </p:cNvPr>
          <p:cNvSpPr>
            <a:spLocks noGrp="1"/>
          </p:cNvSpPr>
          <p:nvPr>
            <p:ph idx="1"/>
          </p:nvPr>
        </p:nvSpPr>
        <p:spPr>
          <a:xfrm>
            <a:off x="335280" y="1620983"/>
            <a:ext cx="10058400" cy="4623183"/>
          </a:xfrm>
        </p:spPr>
        <p:txBody>
          <a:bodyPr>
            <a:normAutofit lnSpcReduction="10000"/>
          </a:bodyPr>
          <a:lstStyle/>
          <a:p>
            <a:r>
              <a:rPr lang="en-US" dirty="0" err="1">
                <a:solidFill>
                  <a:schemeClr val="tx1"/>
                </a:solidFill>
                <a:latin typeface="SutonnyMJ" pitchFamily="2" charset="0"/>
                <a:cs typeface="SutonnyMJ" pitchFamily="2" charset="0"/>
              </a:rPr>
              <a:t>মুহাম্মদ</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হাবিবুর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রহমান</a:t>
            </a:r>
            <a:r>
              <a:rPr lang="en-US" dirty="0">
                <a:solidFill>
                  <a:schemeClr val="tx1"/>
                </a:solidFill>
                <a:latin typeface="SutonnyMJ" pitchFamily="2" charset="0"/>
                <a:cs typeface="SutonnyMJ" pitchFamily="2" charset="0"/>
              </a:rPr>
              <a:t> (২০২০). </a:t>
            </a:r>
            <a:r>
              <a:rPr lang="en-US" dirty="0" err="1">
                <a:solidFill>
                  <a:schemeClr val="tx1"/>
                </a:solidFill>
                <a:latin typeface="SutonnyMJ" pitchFamily="2" charset="0"/>
                <a:cs typeface="SutonnyMJ" pitchFamily="2" charset="0"/>
              </a:rPr>
              <a:t>গঙ্গাঋদ্ধি</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থেকে</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বাংলাদেশ</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বাংলা</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একাডেমি</a:t>
            </a:r>
            <a:r>
              <a:rPr lang="en-US" dirty="0">
                <a:solidFill>
                  <a:schemeClr val="tx1"/>
                </a:solidFill>
                <a:latin typeface="SutonnyMJ" pitchFamily="2" charset="0"/>
                <a:cs typeface="SutonnyMJ" pitchFamily="2" charset="0"/>
              </a:rPr>
              <a:t>]  </a:t>
            </a:r>
          </a:p>
          <a:p>
            <a:r>
              <a:rPr lang="en-US" dirty="0" err="1">
                <a:solidFill>
                  <a:schemeClr val="tx1"/>
                </a:solidFill>
                <a:latin typeface="SutonnyMJ" pitchFamily="2" charset="0"/>
                <a:cs typeface="SutonnyMJ" pitchFamily="2" charset="0"/>
              </a:rPr>
              <a:t>মুনতাসীর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মামুন</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এবং</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মো</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মাহবুবর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রহমান</a:t>
            </a:r>
            <a:r>
              <a:rPr lang="en-US" dirty="0">
                <a:solidFill>
                  <a:schemeClr val="tx1"/>
                </a:solidFill>
                <a:latin typeface="SutonnyMJ" pitchFamily="2" charset="0"/>
                <a:cs typeface="SutonnyMJ" pitchFamily="2" charset="0"/>
              </a:rPr>
              <a:t> (২০১৩). </a:t>
            </a:r>
            <a:r>
              <a:rPr lang="en-US" dirty="0" err="1">
                <a:solidFill>
                  <a:schemeClr val="tx1"/>
                </a:solidFill>
                <a:latin typeface="SutonnyMJ" pitchFamily="2" charset="0"/>
                <a:cs typeface="SutonnyMJ" pitchFamily="2" charset="0"/>
              </a:rPr>
              <a:t>স্বাধীন</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বাংলাদেশের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অভ্যুদয়ের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ইতিহাস</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সুবর্ণ</a:t>
            </a:r>
            <a:r>
              <a:rPr lang="en-US" dirty="0">
                <a:solidFill>
                  <a:schemeClr val="tx1"/>
                </a:solidFill>
                <a:latin typeface="SutonnyMJ" pitchFamily="2" charset="0"/>
                <a:cs typeface="SutonnyMJ" pitchFamily="2" charset="0"/>
              </a:rPr>
              <a:t>]</a:t>
            </a:r>
          </a:p>
          <a:p>
            <a:r>
              <a:rPr lang="en-US" dirty="0">
                <a:solidFill>
                  <a:schemeClr val="tx1"/>
                </a:solidFill>
                <a:latin typeface="SutonnyMJ" pitchFamily="2" charset="0"/>
                <a:cs typeface="SutonnyMJ" pitchFamily="2" charset="0"/>
              </a:rPr>
              <a:t> </a:t>
            </a:r>
            <a:r>
              <a:rPr lang="en-GB" dirty="0" smtClean="0">
                <a:solidFill>
                  <a:schemeClr val="tx1"/>
                </a:solidFill>
                <a:latin typeface="SutonnyMJ" pitchFamily="2" charset="0"/>
                <a:cs typeface="SutonnyMJ" pitchFamily="2" charset="0"/>
              </a:rPr>
              <a:t>ড</a:t>
            </a:r>
            <a:r>
              <a:rPr lang="en-GB" dirty="0">
                <a:solidFill>
                  <a:schemeClr val="tx1"/>
                </a:solidFill>
                <a:latin typeface="SutonnyMJ" pitchFamily="2" charset="0"/>
                <a:cs typeface="SutonnyMJ" pitchFamily="2" charset="0"/>
              </a:rPr>
              <a:t>. </a:t>
            </a:r>
            <a:r>
              <a:rPr lang="en-GB" dirty="0" err="1">
                <a:solidFill>
                  <a:schemeClr val="tx1"/>
                </a:solidFill>
                <a:latin typeface="SutonnyMJ" pitchFamily="2" charset="0"/>
                <a:cs typeface="SutonnyMJ" pitchFamily="2" charset="0"/>
              </a:rPr>
              <a:t>আবদুল</a:t>
            </a:r>
            <a:r>
              <a:rPr lang="en-GB" dirty="0">
                <a:solidFill>
                  <a:schemeClr val="tx1"/>
                </a:solidFill>
                <a:latin typeface="SutonnyMJ" pitchFamily="2" charset="0"/>
                <a:cs typeface="SutonnyMJ" pitchFamily="2" charset="0"/>
              </a:rPr>
              <a:t> </a:t>
            </a:r>
            <a:r>
              <a:rPr lang="en-GB" dirty="0" err="1">
                <a:solidFill>
                  <a:schemeClr val="tx1"/>
                </a:solidFill>
                <a:latin typeface="SutonnyMJ" pitchFamily="2" charset="0"/>
                <a:cs typeface="SutonnyMJ" pitchFamily="2" charset="0"/>
              </a:rPr>
              <a:t>মমিন</a:t>
            </a:r>
            <a:r>
              <a:rPr lang="en-GB" dirty="0">
                <a:solidFill>
                  <a:schemeClr val="tx1"/>
                </a:solidFill>
                <a:latin typeface="SutonnyMJ" pitchFamily="2" charset="0"/>
                <a:cs typeface="SutonnyMJ" pitchFamily="2" charset="0"/>
              </a:rPr>
              <a:t> </a:t>
            </a:r>
            <a:r>
              <a:rPr lang="en-GB" dirty="0" err="1">
                <a:solidFill>
                  <a:schemeClr val="tx1"/>
                </a:solidFill>
                <a:latin typeface="SutonnyMJ" pitchFamily="2" charset="0"/>
                <a:cs typeface="SutonnyMJ" pitchFamily="2" charset="0"/>
              </a:rPr>
              <a:t>চৌধুরী</a:t>
            </a:r>
            <a:r>
              <a:rPr lang="en-GB" dirty="0">
                <a:solidFill>
                  <a:schemeClr val="tx1"/>
                </a:solidFill>
                <a:latin typeface="SutonnyMJ" pitchFamily="2" charset="0"/>
                <a:cs typeface="SutonnyMJ" pitchFamily="2" charset="0"/>
              </a:rPr>
              <a:t> , ড. </a:t>
            </a:r>
            <a:r>
              <a:rPr lang="en-GB" dirty="0" err="1">
                <a:solidFill>
                  <a:schemeClr val="tx1"/>
                </a:solidFill>
                <a:latin typeface="SutonnyMJ" pitchFamily="2" charset="0"/>
                <a:cs typeface="SutonnyMJ" pitchFamily="2" charset="0"/>
              </a:rPr>
              <a:t>আবদুর</a:t>
            </a:r>
            <a:r>
              <a:rPr lang="en-GB" dirty="0">
                <a:solidFill>
                  <a:schemeClr val="tx1"/>
                </a:solidFill>
                <a:latin typeface="SutonnyMJ" pitchFamily="2" charset="0"/>
                <a:cs typeface="SutonnyMJ" pitchFamily="2" charset="0"/>
              </a:rPr>
              <a:t> </a:t>
            </a:r>
            <a:r>
              <a:rPr lang="en-GB" dirty="0" err="1">
                <a:solidFill>
                  <a:schemeClr val="tx1"/>
                </a:solidFill>
                <a:latin typeface="SutonnyMJ" pitchFamily="2" charset="0"/>
                <a:cs typeface="SutonnyMJ" pitchFamily="2" charset="0"/>
              </a:rPr>
              <a:t>রহিম</a:t>
            </a:r>
            <a:r>
              <a:rPr lang="en-GB" dirty="0">
                <a:solidFill>
                  <a:schemeClr val="tx1"/>
                </a:solidFill>
                <a:latin typeface="SutonnyMJ" pitchFamily="2" charset="0"/>
                <a:cs typeface="SutonnyMJ" pitchFamily="2" charset="0"/>
              </a:rPr>
              <a:t> , ড. </a:t>
            </a:r>
            <a:r>
              <a:rPr lang="en-GB" dirty="0" err="1">
                <a:solidFill>
                  <a:schemeClr val="tx1"/>
                </a:solidFill>
                <a:latin typeface="SutonnyMJ" pitchFamily="2" charset="0"/>
                <a:cs typeface="SutonnyMJ" pitchFamily="2" charset="0"/>
              </a:rPr>
              <a:t>সিরাজুল</a:t>
            </a:r>
            <a:r>
              <a:rPr lang="en-GB" dirty="0">
                <a:solidFill>
                  <a:schemeClr val="tx1"/>
                </a:solidFill>
                <a:latin typeface="SutonnyMJ" pitchFamily="2" charset="0"/>
                <a:cs typeface="SutonnyMJ" pitchFamily="2" charset="0"/>
              </a:rPr>
              <a:t> </a:t>
            </a:r>
            <a:r>
              <a:rPr lang="en-GB" dirty="0" err="1">
                <a:solidFill>
                  <a:schemeClr val="tx1"/>
                </a:solidFill>
                <a:latin typeface="SutonnyMJ" pitchFamily="2" charset="0"/>
                <a:cs typeface="SutonnyMJ" pitchFamily="2" charset="0"/>
              </a:rPr>
              <a:t>ইসলাম</a:t>
            </a:r>
            <a:r>
              <a:rPr lang="en-GB" dirty="0">
                <a:solidFill>
                  <a:schemeClr val="tx1"/>
                </a:solidFill>
                <a:latin typeface="SutonnyMJ" pitchFamily="2" charset="0"/>
                <a:cs typeface="SutonnyMJ" pitchFamily="2" charset="0"/>
              </a:rPr>
              <a:t> (২০১৯)।  </a:t>
            </a:r>
            <a:r>
              <a:rPr lang="en-GB" dirty="0" err="1">
                <a:solidFill>
                  <a:schemeClr val="tx1"/>
                </a:solidFill>
                <a:latin typeface="SutonnyMJ" pitchFamily="2" charset="0"/>
                <a:cs typeface="SutonnyMJ" pitchFamily="2" charset="0"/>
              </a:rPr>
              <a:t>বাংলাদেশের</a:t>
            </a:r>
            <a:r>
              <a:rPr lang="en-GB" dirty="0">
                <a:solidFill>
                  <a:schemeClr val="tx1"/>
                </a:solidFill>
                <a:latin typeface="SutonnyMJ" pitchFamily="2" charset="0"/>
                <a:cs typeface="SutonnyMJ" pitchFamily="2" charset="0"/>
              </a:rPr>
              <a:t> </a:t>
            </a:r>
            <a:r>
              <a:rPr lang="en-GB" dirty="0" err="1" smtClean="0">
                <a:solidFill>
                  <a:schemeClr val="tx1"/>
                </a:solidFill>
                <a:latin typeface="SutonnyMJ" pitchFamily="2" charset="0"/>
                <a:cs typeface="SutonnyMJ" pitchFamily="2" charset="0"/>
              </a:rPr>
              <a:t>ইতিহাস</a:t>
            </a:r>
            <a:endParaRPr lang="en-GB" dirty="0" smtClean="0">
              <a:solidFill>
                <a:schemeClr val="tx1"/>
              </a:solidFill>
              <a:latin typeface="SutonnyMJ" pitchFamily="2" charset="0"/>
              <a:cs typeface="SutonnyMJ" pitchFamily="2" charset="0"/>
            </a:endParaRPr>
          </a:p>
          <a:p>
            <a:r>
              <a:rPr lang="en-US" dirty="0">
                <a:solidFill>
                  <a:schemeClr val="tx1"/>
                </a:solidFill>
                <a:latin typeface="SutonnyMJ" pitchFamily="2" charset="0"/>
                <a:cs typeface="SutonnyMJ" pitchFamily="2" charset="0"/>
              </a:rPr>
              <a:t>ড. </a:t>
            </a:r>
            <a:r>
              <a:rPr lang="en-US" dirty="0" err="1">
                <a:solidFill>
                  <a:schemeClr val="tx1"/>
                </a:solidFill>
                <a:latin typeface="SutonnyMJ" pitchFamily="2" charset="0"/>
                <a:cs typeface="SutonnyMJ" pitchFamily="2" charset="0"/>
              </a:rPr>
              <a:t>সৈয়দ</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মাহমুদুল</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হাসান</a:t>
            </a:r>
            <a:r>
              <a:rPr lang="en-US" dirty="0">
                <a:solidFill>
                  <a:schemeClr val="tx1"/>
                </a:solidFill>
                <a:latin typeface="SutonnyMJ" pitchFamily="2" charset="0"/>
                <a:cs typeface="SutonnyMJ" pitchFamily="2" charset="0"/>
              </a:rPr>
              <a:t> (২০১২). </a:t>
            </a:r>
            <a:r>
              <a:rPr lang="en-US" dirty="0" err="1">
                <a:solidFill>
                  <a:schemeClr val="tx1"/>
                </a:solidFill>
                <a:latin typeface="SutonnyMJ" pitchFamily="2" charset="0"/>
                <a:cs typeface="SutonnyMJ" pitchFamily="2" charset="0"/>
              </a:rPr>
              <a:t>বাংলার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ইতিহাস</a:t>
            </a:r>
            <a:r>
              <a:rPr lang="en-US" dirty="0">
                <a:solidFill>
                  <a:schemeClr val="tx1"/>
                </a:solidFill>
                <a:latin typeface="SutonnyMJ" pitchFamily="2" charset="0"/>
                <a:cs typeface="SutonnyMJ" pitchFamily="2" charset="0"/>
              </a:rPr>
              <a:t> (১৭৫৭ - ১৯১৭) [</a:t>
            </a:r>
            <a:r>
              <a:rPr lang="en-US" dirty="0" err="1">
                <a:solidFill>
                  <a:schemeClr val="tx1"/>
                </a:solidFill>
                <a:latin typeface="SutonnyMJ" pitchFamily="2" charset="0"/>
                <a:cs typeface="SutonnyMJ" pitchFamily="2" charset="0"/>
              </a:rPr>
              <a:t>নভেল</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পাবলিশিং</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হাউস</a:t>
            </a:r>
            <a:r>
              <a:rPr lang="en-US" dirty="0">
                <a:solidFill>
                  <a:schemeClr val="tx1"/>
                </a:solidFill>
                <a:latin typeface="SutonnyMJ" pitchFamily="2" charset="0"/>
                <a:cs typeface="SutonnyMJ" pitchFamily="2" charset="0"/>
              </a:rPr>
              <a:t>] </a:t>
            </a:r>
          </a:p>
          <a:p>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জাহানারা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ইমাম</a:t>
            </a:r>
            <a:r>
              <a:rPr lang="en-US" dirty="0">
                <a:solidFill>
                  <a:schemeClr val="tx1"/>
                </a:solidFill>
                <a:latin typeface="SutonnyMJ" pitchFamily="2" charset="0"/>
                <a:cs typeface="SutonnyMJ" pitchFamily="2" charset="0"/>
              </a:rPr>
              <a:t> (২০১৬). </a:t>
            </a:r>
            <a:r>
              <a:rPr lang="en-US" dirty="0" err="1">
                <a:solidFill>
                  <a:schemeClr val="tx1"/>
                </a:solidFill>
                <a:latin typeface="SutonnyMJ" pitchFamily="2" charset="0"/>
                <a:cs typeface="SutonnyMJ" pitchFamily="2" charset="0"/>
              </a:rPr>
              <a:t>একাত্তরের</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দিনগুলি</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সন্ধানী</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প্রকাশনী</a:t>
            </a:r>
            <a:r>
              <a:rPr lang="en-US" dirty="0">
                <a:solidFill>
                  <a:schemeClr val="tx1"/>
                </a:solidFill>
                <a:latin typeface="SutonnyMJ" pitchFamily="2" charset="0"/>
                <a:cs typeface="SutonnyMJ" pitchFamily="2" charset="0"/>
              </a:rPr>
              <a:t>, </a:t>
            </a:r>
            <a:r>
              <a:rPr lang="en-US" dirty="0" err="1">
                <a:solidFill>
                  <a:schemeClr val="tx1"/>
                </a:solidFill>
                <a:latin typeface="SutonnyMJ" pitchFamily="2" charset="0"/>
                <a:cs typeface="SutonnyMJ" pitchFamily="2" charset="0"/>
              </a:rPr>
              <a:t>ঢাকা</a:t>
            </a:r>
            <a:r>
              <a:rPr lang="en-US" dirty="0">
                <a:solidFill>
                  <a:schemeClr val="tx1"/>
                </a:solidFill>
                <a:latin typeface="SutonnyMJ" pitchFamily="2" charset="0"/>
                <a:cs typeface="SutonnyMJ" pitchFamily="2" charset="0"/>
              </a:rPr>
              <a:t>] </a:t>
            </a:r>
          </a:p>
          <a:p>
            <a:r>
              <a:rPr lang="en-US" dirty="0">
                <a:solidFill>
                  <a:schemeClr val="tx1"/>
                </a:solidFill>
              </a:rPr>
              <a:t> </a:t>
            </a:r>
            <a:r>
              <a:rPr lang="en-US" dirty="0" smtClean="0">
                <a:solidFill>
                  <a:schemeClr val="tx1"/>
                </a:solidFill>
                <a:latin typeface="Times New Roman" panose="02020603050405020304" pitchFamily="18" charset="0"/>
                <a:cs typeface="Times New Roman" panose="02020603050405020304" pitchFamily="18" charset="0"/>
              </a:rPr>
              <a:t>Willem </a:t>
            </a:r>
            <a:r>
              <a:rPr lang="en-US" dirty="0">
                <a:solidFill>
                  <a:schemeClr val="tx1"/>
                </a:solidFill>
                <a:latin typeface="Times New Roman" panose="02020603050405020304" pitchFamily="18" charset="0"/>
                <a:cs typeface="Times New Roman" panose="02020603050405020304" pitchFamily="18" charset="0"/>
              </a:rPr>
              <a:t>van Schendel (2009). A History of Bangladesh [Cambridge University Press] </a:t>
            </a:r>
            <a:endParaRPr lang="en-US" dirty="0" smtClean="0">
              <a:solidFill>
                <a:schemeClr val="tx1"/>
              </a:solidFill>
              <a:latin typeface="Times New Roman" panose="02020603050405020304" pitchFamily="18" charset="0"/>
              <a:cs typeface="Times New Roman" panose="02020603050405020304" pitchFamily="18" charset="0"/>
            </a:endParaRPr>
          </a:p>
          <a:p>
            <a:r>
              <a:rPr lang="en-US" dirty="0" smtClean="0">
                <a:solidFill>
                  <a:schemeClr val="tx1"/>
                </a:solidFill>
                <a:latin typeface="Times New Roman" panose="02020603050405020304" pitchFamily="18" charset="0"/>
                <a:cs typeface="Times New Roman" panose="02020603050405020304" pitchFamily="18" charset="0"/>
              </a:rPr>
              <a:t> Ramesh </a:t>
            </a:r>
            <a:r>
              <a:rPr lang="en-US" dirty="0">
                <a:solidFill>
                  <a:schemeClr val="tx1"/>
                </a:solidFill>
                <a:latin typeface="Times New Roman" panose="02020603050405020304" pitchFamily="18" charset="0"/>
                <a:cs typeface="Times New Roman" panose="02020603050405020304" pitchFamily="18" charset="0"/>
              </a:rPr>
              <a:t>Chandra </a:t>
            </a:r>
            <a:r>
              <a:rPr lang="en-US" dirty="0" err="1">
                <a:solidFill>
                  <a:schemeClr val="tx1"/>
                </a:solidFill>
                <a:latin typeface="Times New Roman" panose="02020603050405020304" pitchFamily="18" charset="0"/>
                <a:cs typeface="Times New Roman" panose="02020603050405020304" pitchFamily="18" charset="0"/>
              </a:rPr>
              <a:t>Majumdar</a:t>
            </a:r>
            <a:r>
              <a:rPr lang="en-US" dirty="0">
                <a:solidFill>
                  <a:schemeClr val="tx1"/>
                </a:solidFill>
                <a:latin typeface="Times New Roman" panose="02020603050405020304" pitchFamily="18" charset="0"/>
                <a:cs typeface="Times New Roman" panose="02020603050405020304" pitchFamily="18" charset="0"/>
              </a:rPr>
              <a:t> (Ed.) (1943). The History of Bengal - Volume 1. [University of </a:t>
            </a:r>
            <a:r>
              <a:rPr lang="en-US" dirty="0" smtClean="0">
                <a:solidFill>
                  <a:schemeClr val="tx1"/>
                </a:solidFill>
                <a:latin typeface="Times New Roman" panose="02020603050405020304" pitchFamily="18" charset="0"/>
                <a:cs typeface="Times New Roman" panose="02020603050405020304" pitchFamily="18" charset="0"/>
              </a:rPr>
              <a:t>Dacca, Dacca</a:t>
            </a:r>
            <a:r>
              <a:rPr lang="en-US" dirty="0">
                <a:solidFill>
                  <a:schemeClr val="tx1"/>
                </a:solidFill>
                <a:latin typeface="Times New Roman" panose="02020603050405020304" pitchFamily="18" charset="0"/>
                <a:cs typeface="Times New Roman" panose="02020603050405020304" pitchFamily="18" charset="0"/>
              </a:rPr>
              <a:t>] </a:t>
            </a:r>
          </a:p>
          <a:p>
            <a:r>
              <a:rPr lang="en-US" dirty="0">
                <a:solidFill>
                  <a:schemeClr val="tx1"/>
                </a:solidFill>
                <a:latin typeface="Times New Roman" panose="02020603050405020304" pitchFamily="18" charset="0"/>
                <a:cs typeface="Times New Roman" panose="02020603050405020304" pitchFamily="18" charset="0"/>
              </a:rPr>
              <a:t> </a:t>
            </a:r>
            <a:r>
              <a:rPr lang="en-US" dirty="0" err="1" smtClean="0">
                <a:solidFill>
                  <a:schemeClr val="tx1"/>
                </a:solidFill>
                <a:latin typeface="Times New Roman" panose="02020603050405020304" pitchFamily="18" charset="0"/>
                <a:cs typeface="Times New Roman" panose="02020603050405020304" pitchFamily="18" charset="0"/>
              </a:rPr>
              <a:t>Sirajul</a:t>
            </a:r>
            <a:r>
              <a:rPr lang="en-US" dirty="0" smtClean="0">
                <a:solidFill>
                  <a:schemeClr val="tx1"/>
                </a:solidFill>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Islam (ed.) (1997). History of Bangladesh, 1704-1971. [Asiatic Society of Bangladesh, Dhaka] </a:t>
            </a:r>
          </a:p>
          <a:p>
            <a:r>
              <a:rPr lang="en-US" dirty="0">
                <a:solidFill>
                  <a:schemeClr val="tx1"/>
                </a:solidFill>
                <a:latin typeface="Times New Roman" panose="02020603050405020304" pitchFamily="18" charset="0"/>
                <a:cs typeface="Times New Roman" panose="02020603050405020304" pitchFamily="18" charset="0"/>
              </a:rPr>
              <a:t> </a:t>
            </a:r>
            <a:r>
              <a:rPr lang="en-US" dirty="0" err="1" smtClean="0">
                <a:solidFill>
                  <a:schemeClr val="tx1"/>
                </a:solidFill>
                <a:latin typeface="Times New Roman" panose="02020603050405020304" pitchFamily="18" charset="0"/>
                <a:cs typeface="Times New Roman" panose="02020603050405020304" pitchFamily="18" charset="0"/>
              </a:rPr>
              <a:t>Badruddin</a:t>
            </a:r>
            <a:r>
              <a:rPr lang="en-US" dirty="0" smtClean="0">
                <a:solidFill>
                  <a:schemeClr val="tx1"/>
                </a:solidFill>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Umar (2004). The Emergence of Bangladesh: Class Struggle in East Pakistan, 1947-1958. [Oxford University </a:t>
            </a:r>
            <a:r>
              <a:rPr lang="en-US" dirty="0" smtClean="0">
                <a:solidFill>
                  <a:schemeClr val="tx1"/>
                </a:solidFill>
                <a:latin typeface="Times New Roman" panose="02020603050405020304" pitchFamily="18" charset="0"/>
                <a:cs typeface="Times New Roman" panose="02020603050405020304" pitchFamily="18" charset="0"/>
              </a:rPr>
              <a:t> Press</a:t>
            </a:r>
            <a:r>
              <a:rPr lang="en-US" dirty="0">
                <a:solidFill>
                  <a:schemeClr val="tx1"/>
                </a:solidFill>
                <a:latin typeface="Times New Roman" panose="02020603050405020304" pitchFamily="18" charset="0"/>
                <a:cs typeface="Times New Roman" panose="02020603050405020304" pitchFamily="18" charset="0"/>
              </a:rPr>
              <a:t>] </a:t>
            </a:r>
            <a:endParaRPr lang="en-US" dirty="0" smtClean="0">
              <a:solidFill>
                <a:schemeClr val="tx1"/>
              </a:solidFill>
              <a:latin typeface="Times New Roman" panose="02020603050405020304" pitchFamily="18" charset="0"/>
              <a:cs typeface="Times New Roman" panose="02020603050405020304" pitchFamily="18" charset="0"/>
            </a:endParaRPr>
          </a:p>
          <a:p>
            <a:r>
              <a:rPr lang="en-US" dirty="0">
                <a:solidFill>
                  <a:schemeClr val="tx1"/>
                </a:solidFill>
                <a:latin typeface="Times New Roman" panose="02020603050405020304" pitchFamily="18" charset="0"/>
                <a:cs typeface="Times New Roman" panose="02020603050405020304" pitchFamily="18" charset="0"/>
              </a:rPr>
              <a:t> David Lewis (2011). Bangladesh: Politics, Economy and Civil Society. [Cambridge University Press] </a:t>
            </a:r>
          </a:p>
          <a:p>
            <a:r>
              <a:rPr lang="en-US" dirty="0">
                <a:solidFill>
                  <a:schemeClr val="tx1"/>
                </a:solidFill>
                <a:latin typeface="Times New Roman" panose="02020603050405020304" pitchFamily="18" charset="0"/>
                <a:cs typeface="Times New Roman" panose="02020603050405020304" pitchFamily="18" charset="0"/>
              </a:rPr>
              <a:t> Ali </a:t>
            </a:r>
            <a:r>
              <a:rPr lang="en-US" dirty="0" err="1">
                <a:solidFill>
                  <a:schemeClr val="tx1"/>
                </a:solidFill>
                <a:latin typeface="Times New Roman" panose="02020603050405020304" pitchFamily="18" charset="0"/>
                <a:cs typeface="Times New Roman" panose="02020603050405020304" pitchFamily="18" charset="0"/>
              </a:rPr>
              <a:t>Riaz</a:t>
            </a:r>
            <a:r>
              <a:rPr lang="en-US" dirty="0">
                <a:solidFill>
                  <a:schemeClr val="tx1"/>
                </a:solidFill>
                <a:latin typeface="Times New Roman" panose="02020603050405020304" pitchFamily="18" charset="0"/>
                <a:cs typeface="Times New Roman" panose="02020603050405020304" pitchFamily="18" charset="0"/>
              </a:rPr>
              <a:t> (2016). Bangladesh. A Political History since Independence. [I.B. Tauris &amp; Co. Ltd, London] </a:t>
            </a:r>
            <a:endParaRPr lang="en-US" b="1"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4416033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9E34F4-F178-CA45-8432-F4A215E5A926}"/>
              </a:ext>
            </a:extLst>
          </p:cNvPr>
          <p:cNvSpPr>
            <a:spLocks noGrp="1"/>
          </p:cNvSpPr>
          <p:nvPr>
            <p:ph type="title"/>
          </p:nvPr>
        </p:nvSpPr>
        <p:spPr>
          <a:xfrm>
            <a:off x="1176098" y="1028315"/>
            <a:ext cx="8596668" cy="789710"/>
          </a:xfrm>
        </p:spPr>
        <p:txBody>
          <a:bodyPr/>
          <a:lstStyle/>
          <a:p>
            <a:pPr algn="ctr"/>
            <a:r>
              <a:rPr lang="en-US" sz="3600" b="1" dirty="0" smtClean="0">
                <a:solidFill>
                  <a:srgbClr val="C00000"/>
                </a:solidFill>
                <a:latin typeface="+mn-lt"/>
              </a:rPr>
              <a:t>TEXT BOOK (TB)/ REFERENCE </a:t>
            </a:r>
            <a:endParaRPr lang="en-US" sz="3600" b="1" dirty="0">
              <a:solidFill>
                <a:srgbClr val="C00000"/>
              </a:solidFill>
              <a:latin typeface="+mn-lt"/>
            </a:endParaRPr>
          </a:p>
        </p:txBody>
      </p:sp>
      <p:sp>
        <p:nvSpPr>
          <p:cNvPr id="3" name="Content Placeholder 2">
            <a:extLst>
              <a:ext uri="{FF2B5EF4-FFF2-40B4-BE49-F238E27FC236}">
                <a16:creationId xmlns="" xmlns:a16="http://schemas.microsoft.com/office/drawing/2014/main" id="{CBCA5446-5985-7D4B-B5CE-3E1AC8D08450}"/>
              </a:ext>
            </a:extLst>
          </p:cNvPr>
          <p:cNvSpPr>
            <a:spLocks noGrp="1"/>
          </p:cNvSpPr>
          <p:nvPr>
            <p:ph idx="1"/>
          </p:nvPr>
        </p:nvSpPr>
        <p:spPr>
          <a:xfrm>
            <a:off x="335280" y="1818025"/>
            <a:ext cx="10058400" cy="4415366"/>
          </a:xfrm>
        </p:spPr>
        <p:txBody>
          <a:bodyPr>
            <a:normAutofit/>
          </a:bodyPr>
          <a:lstStyle/>
          <a:p>
            <a:r>
              <a:rPr lang="en-US" dirty="0">
                <a:solidFill>
                  <a:schemeClr val="tx1"/>
                </a:solidFill>
                <a:latin typeface="Times New Roman" panose="02020603050405020304" pitchFamily="18" charset="0"/>
                <a:cs typeface="Times New Roman" panose="02020603050405020304" pitchFamily="18" charset="0"/>
              </a:rPr>
              <a:t> Ahmed, </a:t>
            </a:r>
            <a:r>
              <a:rPr lang="en-US" dirty="0" err="1">
                <a:solidFill>
                  <a:schemeClr val="tx1"/>
                </a:solidFill>
                <a:latin typeface="Times New Roman" panose="02020603050405020304" pitchFamily="18" charset="0"/>
                <a:cs typeface="Times New Roman" panose="02020603050405020304" pitchFamily="18" charset="0"/>
              </a:rPr>
              <a:t>Kamruddin</a:t>
            </a:r>
            <a:r>
              <a:rPr lang="en-US" dirty="0">
                <a:solidFill>
                  <a:schemeClr val="tx1"/>
                </a:solidFill>
                <a:latin typeface="Times New Roman" panose="02020603050405020304" pitchFamily="18" charset="0"/>
                <a:cs typeface="Times New Roman" panose="02020603050405020304" pitchFamily="18" charset="0"/>
              </a:rPr>
              <a:t> (1975). A Social Political History of Bengal and the Birth of Bangladesh. [Dhaka: Inside Library]</a:t>
            </a:r>
          </a:p>
          <a:p>
            <a:r>
              <a:rPr lang="en-US" dirty="0">
                <a:solidFill>
                  <a:schemeClr val="tx1"/>
                </a:solidFill>
                <a:latin typeface="Times New Roman" panose="02020603050405020304" pitchFamily="18" charset="0"/>
                <a:cs typeface="Times New Roman" panose="02020603050405020304" pitchFamily="18" charset="0"/>
              </a:rPr>
              <a:t> Ahmed, </a:t>
            </a:r>
            <a:r>
              <a:rPr lang="en-US" dirty="0" err="1">
                <a:solidFill>
                  <a:schemeClr val="tx1"/>
                </a:solidFill>
                <a:latin typeface="Times New Roman" panose="02020603050405020304" pitchFamily="18" charset="0"/>
                <a:cs typeface="Times New Roman" panose="02020603050405020304" pitchFamily="18" charset="0"/>
              </a:rPr>
              <a:t>Sufia</a:t>
            </a:r>
            <a:r>
              <a:rPr lang="en-US" dirty="0">
                <a:solidFill>
                  <a:schemeClr val="tx1"/>
                </a:solidFill>
                <a:latin typeface="Times New Roman" panose="02020603050405020304" pitchFamily="18" charset="0"/>
                <a:cs typeface="Times New Roman" panose="02020603050405020304" pitchFamily="18" charset="0"/>
              </a:rPr>
              <a:t> (1996). Bangladesh Studies [The University Press Ltd.] </a:t>
            </a:r>
            <a:endParaRPr lang="en-US" dirty="0" smtClean="0">
              <a:solidFill>
                <a:schemeClr val="tx1"/>
              </a:solidFill>
              <a:latin typeface="Times New Roman" panose="02020603050405020304" pitchFamily="18" charset="0"/>
              <a:cs typeface="Times New Roman" panose="02020603050405020304" pitchFamily="18" charset="0"/>
            </a:endParaRPr>
          </a:p>
          <a:p>
            <a:r>
              <a:rPr lang="en-US" dirty="0" err="1" smtClean="0">
                <a:solidFill>
                  <a:schemeClr val="tx1"/>
                </a:solidFill>
                <a:latin typeface="Times New Roman" panose="02020603050405020304" pitchFamily="18" charset="0"/>
                <a:cs typeface="Times New Roman" panose="02020603050405020304" pitchFamily="18" charset="0"/>
              </a:rPr>
              <a:t>Muhit</a:t>
            </a:r>
            <a:r>
              <a:rPr lang="en-US" dirty="0">
                <a:solidFill>
                  <a:schemeClr val="tx1"/>
                </a:solidFill>
                <a:latin typeface="Times New Roman" panose="02020603050405020304" pitchFamily="18" charset="0"/>
                <a:cs typeface="Times New Roman" panose="02020603050405020304" pitchFamily="18" charset="0"/>
              </a:rPr>
              <a:t>, A.M.A; Bangladesh – Emergence of a Nation, UPL, </a:t>
            </a:r>
            <a:r>
              <a:rPr lang="en-US" dirty="0" smtClean="0">
                <a:solidFill>
                  <a:schemeClr val="tx1"/>
                </a:solidFill>
                <a:latin typeface="Times New Roman" panose="02020603050405020304" pitchFamily="18" charset="0"/>
                <a:cs typeface="Times New Roman" panose="02020603050405020304" pitchFamily="18" charset="0"/>
              </a:rPr>
              <a:t>Dhaka</a:t>
            </a:r>
          </a:p>
          <a:p>
            <a:r>
              <a:rPr lang="en-US" dirty="0" err="1" smtClean="0">
                <a:solidFill>
                  <a:schemeClr val="tx1"/>
                </a:solidFill>
                <a:latin typeface="Times New Roman" panose="02020603050405020304" pitchFamily="18" charset="0"/>
                <a:cs typeface="Times New Roman" panose="02020603050405020304" pitchFamily="18" charset="0"/>
              </a:rPr>
              <a:t>Samad</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Abdus</a:t>
            </a:r>
            <a:r>
              <a:rPr lang="en-US" dirty="0">
                <a:solidFill>
                  <a:schemeClr val="tx1"/>
                </a:solidFill>
                <a:latin typeface="Times New Roman" panose="02020603050405020304" pitchFamily="18" charset="0"/>
                <a:cs typeface="Times New Roman" panose="02020603050405020304" pitchFamily="18" charset="0"/>
              </a:rPr>
              <a:t>; History of Liberation War of Bangladesh, </a:t>
            </a:r>
            <a:r>
              <a:rPr lang="en-US" dirty="0" err="1">
                <a:solidFill>
                  <a:schemeClr val="tx1"/>
                </a:solidFill>
                <a:latin typeface="Times New Roman" panose="02020603050405020304" pitchFamily="18" charset="0"/>
                <a:cs typeface="Times New Roman" panose="02020603050405020304" pitchFamily="18" charset="0"/>
              </a:rPr>
              <a:t>Aparajeyo</a:t>
            </a:r>
            <a:r>
              <a:rPr lang="en-US" dirty="0">
                <a:solidFill>
                  <a:schemeClr val="tx1"/>
                </a:solidFill>
                <a:latin typeface="Times New Roman" panose="02020603050405020304" pitchFamily="18" charset="0"/>
                <a:cs typeface="Times New Roman" panose="02020603050405020304" pitchFamily="18" charset="0"/>
              </a:rPr>
              <a:t> Bangla </a:t>
            </a:r>
            <a:r>
              <a:rPr lang="en-US" dirty="0" err="1">
                <a:solidFill>
                  <a:schemeClr val="tx1"/>
                </a:solidFill>
                <a:latin typeface="Times New Roman" panose="02020603050405020304" pitchFamily="18" charset="0"/>
                <a:cs typeface="Times New Roman" panose="02020603050405020304" pitchFamily="18" charset="0"/>
              </a:rPr>
              <a:t>Prakashani</a:t>
            </a:r>
            <a:r>
              <a:rPr lang="en-US" dirty="0">
                <a:solidFill>
                  <a:schemeClr val="tx1"/>
                </a:solidFill>
                <a:latin typeface="Times New Roman" panose="02020603050405020304" pitchFamily="18" charset="0"/>
                <a:cs typeface="Times New Roman" panose="02020603050405020304" pitchFamily="18" charset="0"/>
              </a:rPr>
              <a:t>, Dhaka. </a:t>
            </a:r>
            <a:endParaRPr lang="en-US" dirty="0" smtClean="0">
              <a:solidFill>
                <a:schemeClr val="tx1"/>
              </a:solidFill>
              <a:latin typeface="Times New Roman" panose="02020603050405020304" pitchFamily="18" charset="0"/>
              <a:cs typeface="Times New Roman" panose="02020603050405020304" pitchFamily="18" charset="0"/>
            </a:endParaRPr>
          </a:p>
          <a:p>
            <a:r>
              <a:rPr lang="en-US" dirty="0" smtClean="0">
                <a:solidFill>
                  <a:schemeClr val="tx1"/>
                </a:solidFill>
                <a:latin typeface="Times New Roman" panose="02020603050405020304" pitchFamily="18" charset="0"/>
                <a:cs typeface="Times New Roman" panose="02020603050405020304" pitchFamily="18" charset="0"/>
              </a:rPr>
              <a:t>A </a:t>
            </a:r>
            <a:r>
              <a:rPr lang="en-US" dirty="0">
                <a:solidFill>
                  <a:schemeClr val="tx1"/>
                </a:solidFill>
                <a:latin typeface="Times New Roman" panose="02020603050405020304" pitchFamily="18" charset="0"/>
                <a:cs typeface="Times New Roman" panose="02020603050405020304" pitchFamily="18" charset="0"/>
              </a:rPr>
              <a:t>Bangladesh: History, Politics, Economy, Society and Culture  Edited by </a:t>
            </a:r>
            <a:r>
              <a:rPr lang="en-US" dirty="0" err="1">
                <a:solidFill>
                  <a:schemeClr val="tx1"/>
                </a:solidFill>
                <a:latin typeface="Times New Roman" panose="02020603050405020304" pitchFamily="18" charset="0"/>
                <a:cs typeface="Times New Roman" panose="02020603050405020304" pitchFamily="18" charset="0"/>
              </a:rPr>
              <a:t>Mahmudul</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Haque</a:t>
            </a:r>
            <a:r>
              <a:rPr lang="en-US" dirty="0">
                <a:solidFill>
                  <a:schemeClr val="tx1"/>
                </a:solidFill>
                <a:latin typeface="Times New Roman" panose="02020603050405020304" pitchFamily="18" charset="0"/>
                <a:cs typeface="Times New Roman" panose="02020603050405020304" pitchFamily="18" charset="0"/>
              </a:rPr>
              <a:t> (Publisher: The University Press </a:t>
            </a:r>
            <a:r>
              <a:rPr lang="en-US" dirty="0" smtClean="0">
                <a:solidFill>
                  <a:schemeClr val="tx1"/>
                </a:solidFill>
                <a:latin typeface="Times New Roman" panose="02020603050405020304" pitchFamily="18" charset="0"/>
                <a:cs typeface="Times New Roman" panose="02020603050405020304" pitchFamily="18" charset="0"/>
              </a:rPr>
              <a:t>Limited)</a:t>
            </a:r>
          </a:p>
          <a:p>
            <a:r>
              <a:rPr lang="en-US" dirty="0" smtClean="0">
                <a:solidFill>
                  <a:schemeClr val="tx1"/>
                </a:solidFill>
                <a:latin typeface="Times New Roman" panose="02020603050405020304" pitchFamily="18" charset="0"/>
                <a:cs typeface="Times New Roman" panose="02020603050405020304" pitchFamily="18" charset="0"/>
              </a:rPr>
              <a:t>Karim</a:t>
            </a:r>
            <a:r>
              <a:rPr lang="en-US" dirty="0">
                <a:solidFill>
                  <a:schemeClr val="tx1"/>
                </a:solidFill>
                <a:latin typeface="Times New Roman" panose="02020603050405020304" pitchFamily="18" charset="0"/>
                <a:cs typeface="Times New Roman" panose="02020603050405020304" pitchFamily="18" charset="0"/>
              </a:rPr>
              <a:t>, Nazmul. 1976. Changing Society in India, Pakistan and Bangladesh. Dhaka: </a:t>
            </a:r>
            <a:r>
              <a:rPr lang="en-US" dirty="0" err="1">
                <a:solidFill>
                  <a:schemeClr val="tx1"/>
                </a:solidFill>
                <a:latin typeface="Times New Roman" panose="02020603050405020304" pitchFamily="18" charset="0"/>
                <a:cs typeface="Times New Roman" panose="02020603050405020304" pitchFamily="18" charset="0"/>
              </a:rPr>
              <a:t>Nawraz</a:t>
            </a:r>
            <a:r>
              <a:rPr lang="en-US" dirty="0">
                <a:solidFill>
                  <a:schemeClr val="tx1"/>
                </a:solidFill>
                <a:latin typeface="Times New Roman" panose="02020603050405020304" pitchFamily="18" charset="0"/>
                <a:cs typeface="Times New Roman" panose="02020603050405020304" pitchFamily="18" charset="0"/>
              </a:rPr>
              <a:t> </a:t>
            </a:r>
            <a:r>
              <a:rPr lang="en-US" dirty="0" smtClean="0">
                <a:solidFill>
                  <a:schemeClr val="tx1"/>
                </a:solidFill>
                <a:latin typeface="Times New Roman" panose="02020603050405020304" pitchFamily="18" charset="0"/>
                <a:cs typeface="Times New Roman" panose="02020603050405020304" pitchFamily="18" charset="0"/>
              </a:rPr>
              <a:t>Publication</a:t>
            </a:r>
          </a:p>
          <a:p>
            <a:r>
              <a:rPr lang="en-US" dirty="0" smtClean="0">
                <a:solidFill>
                  <a:schemeClr val="tx1"/>
                </a:solidFill>
                <a:latin typeface="Times New Roman" panose="02020603050405020304" pitchFamily="18" charset="0"/>
                <a:cs typeface="Times New Roman" panose="02020603050405020304" pitchFamily="18" charset="0"/>
              </a:rPr>
              <a:t>Karim</a:t>
            </a:r>
            <a:r>
              <a:rPr lang="en-US" dirty="0">
                <a:solidFill>
                  <a:schemeClr val="tx1"/>
                </a:solidFill>
                <a:latin typeface="Times New Roman" panose="02020603050405020304" pitchFamily="18" charset="0"/>
                <a:cs typeface="Times New Roman" panose="02020603050405020304" pitchFamily="18" charset="0"/>
              </a:rPr>
              <a:t>, Nehal. 2004. The Emergence of Nationalism in Bangladesh. Dhaka: </a:t>
            </a:r>
            <a:r>
              <a:rPr lang="en-US" dirty="0" err="1" smtClean="0">
                <a:solidFill>
                  <a:schemeClr val="tx1"/>
                </a:solidFill>
                <a:latin typeface="Times New Roman" panose="02020603050405020304" pitchFamily="18" charset="0"/>
                <a:cs typeface="Times New Roman" panose="02020603050405020304" pitchFamily="18" charset="0"/>
              </a:rPr>
              <a:t>Odhuna</a:t>
            </a:r>
            <a:r>
              <a:rPr lang="en-US" dirty="0" smtClean="0">
                <a:solidFill>
                  <a:schemeClr val="tx1"/>
                </a:solidFill>
                <a:latin typeface="Times New Roman" panose="02020603050405020304" pitchFamily="18" charset="0"/>
                <a:cs typeface="Times New Roman" panose="02020603050405020304" pitchFamily="18" charset="0"/>
              </a:rPr>
              <a:t>.</a:t>
            </a:r>
          </a:p>
          <a:p>
            <a:r>
              <a:rPr lang="en-US" dirty="0" smtClean="0">
                <a:solidFill>
                  <a:schemeClr val="tx1"/>
                </a:solidFill>
                <a:latin typeface="Times New Roman" panose="02020603050405020304" pitchFamily="18" charset="0"/>
                <a:cs typeface="Times New Roman" panose="02020603050405020304" pitchFamily="18" charset="0"/>
              </a:rPr>
              <a:t>Rahim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Abdur</a:t>
            </a:r>
            <a:r>
              <a:rPr lang="en-US" dirty="0">
                <a:solidFill>
                  <a:schemeClr val="tx1"/>
                </a:solidFill>
                <a:latin typeface="Times New Roman" panose="02020603050405020304" pitchFamily="18" charset="0"/>
                <a:cs typeface="Times New Roman" panose="02020603050405020304" pitchFamily="18" charset="0"/>
              </a:rPr>
              <a:t>. 1963. Social and Cultural History of Bengal. </a:t>
            </a:r>
            <a:r>
              <a:rPr lang="en-US" dirty="0" err="1">
                <a:solidFill>
                  <a:schemeClr val="tx1"/>
                </a:solidFill>
                <a:latin typeface="Times New Roman" panose="02020603050405020304" pitchFamily="18" charset="0"/>
                <a:cs typeface="Times New Roman" panose="02020603050405020304" pitchFamily="18" charset="0"/>
              </a:rPr>
              <a:t>Voume</a:t>
            </a:r>
            <a:r>
              <a:rPr lang="en-US" dirty="0">
                <a:solidFill>
                  <a:schemeClr val="tx1"/>
                </a:solidFill>
                <a:latin typeface="Times New Roman" panose="02020603050405020304" pitchFamily="18" charset="0"/>
                <a:cs typeface="Times New Roman" panose="02020603050405020304" pitchFamily="18" charset="0"/>
              </a:rPr>
              <a:t> I, II, Dhaka	</a:t>
            </a:r>
            <a:endParaRPr lang="en-US" dirty="0" smtClean="0">
              <a:solidFill>
                <a:schemeClr val="tx1"/>
              </a:solidFill>
              <a:latin typeface="Times New Roman" panose="02020603050405020304" pitchFamily="18" charset="0"/>
              <a:cs typeface="Times New Roman" panose="02020603050405020304" pitchFamily="18" charset="0"/>
            </a:endParaRPr>
          </a:p>
          <a:p>
            <a:r>
              <a:rPr lang="en-US" dirty="0" smtClean="0">
                <a:solidFill>
                  <a:schemeClr val="tx1"/>
                </a:solidFill>
                <a:latin typeface="Times New Roman" panose="02020603050405020304" pitchFamily="18" charset="0"/>
                <a:cs typeface="Times New Roman" panose="02020603050405020304" pitchFamily="18" charset="0"/>
              </a:rPr>
              <a:t>Chowdhury</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Bazlul</a:t>
            </a:r>
            <a:r>
              <a:rPr lang="en-US" dirty="0">
                <a:solidFill>
                  <a:schemeClr val="tx1"/>
                </a:solidFill>
                <a:latin typeface="Times New Roman" panose="02020603050405020304" pitchFamily="18" charset="0"/>
                <a:cs typeface="Times New Roman" panose="02020603050405020304" pitchFamily="18" charset="0"/>
              </a:rPr>
              <a:t> M. 2008. Class and Social Structure of Bangladesh. Dhaka: Ankur </a:t>
            </a:r>
            <a:r>
              <a:rPr lang="en-US" dirty="0" err="1">
                <a:solidFill>
                  <a:schemeClr val="tx1"/>
                </a:solidFill>
                <a:latin typeface="Times New Roman" panose="02020603050405020304" pitchFamily="18" charset="0"/>
                <a:cs typeface="Times New Roman" panose="02020603050405020304" pitchFamily="18" charset="0"/>
              </a:rPr>
              <a:t>Prokashoni</a:t>
            </a:r>
            <a:r>
              <a:rPr lang="en-US" dirty="0">
                <a:solidFill>
                  <a:schemeClr val="tx1"/>
                </a:solidFill>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p14="http://schemas.microsoft.com/office/powerpoint/2010/main" val="26859365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extLst>
              <p:ext uri="{D42A27DB-BD31-4B8C-83A1-F6EECF244321}">
                <p14:modId xmlns:p14="http://schemas.microsoft.com/office/powerpoint/2010/main" val="2623481299"/>
              </p:ext>
            </p:extLst>
          </p:nvPr>
        </p:nvGraphicFramePr>
        <p:xfrm>
          <a:off x="352541" y="1697182"/>
          <a:ext cx="9792045" cy="1212273"/>
        </p:xfrm>
        <a:graphic>
          <a:graphicData uri="http://schemas.openxmlformats.org/presentationml/2006/ole">
            <mc:AlternateContent xmlns:mc="http://schemas.openxmlformats.org/markup-compatibility/2006">
              <mc:Choice xmlns:v="urn:schemas-microsoft-com:vml" Requires="v">
                <p:oleObj spid="_x0000_s1203" name="Packager Shell Object" showAsIcon="1" r:id="rId4" imgW="4334400" imgH="437400" progId="Package">
                  <p:embed/>
                </p:oleObj>
              </mc:Choice>
              <mc:Fallback>
                <p:oleObj name="Packager Shell Object" showAsIcon="1" r:id="rId4" imgW="4334400" imgH="437400" progId="Package">
                  <p:embed/>
                  <p:pic>
                    <p:nvPicPr>
                      <p:cNvPr id="0" name=""/>
                      <p:cNvPicPr/>
                      <p:nvPr/>
                    </p:nvPicPr>
                    <p:blipFill>
                      <a:blip r:embed="rId5"/>
                      <a:stretch>
                        <a:fillRect/>
                      </a:stretch>
                    </p:blipFill>
                    <p:spPr>
                      <a:xfrm>
                        <a:off x="352541" y="1697182"/>
                        <a:ext cx="9792045" cy="1212273"/>
                      </a:xfrm>
                      <a:prstGeom prst="rect">
                        <a:avLst/>
                      </a:prstGeom>
                    </p:spPr>
                  </p:pic>
                </p:oleObj>
              </mc:Fallback>
            </mc:AlternateContent>
          </a:graphicData>
        </a:graphic>
      </p:graphicFrame>
    </p:spTree>
    <p:extLst>
      <p:ext uri="{BB962C8B-B14F-4D97-AF65-F5344CB8AC3E}">
        <p14:creationId xmlns:p14="http://schemas.microsoft.com/office/powerpoint/2010/main" val="22883435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ED6B9AEF-4706-3C4D-AA5C-B01840CAFA47}"/>
              </a:ext>
            </a:extLst>
          </p:cNvPr>
          <p:cNvSpPr>
            <a:spLocks noGrp="1"/>
          </p:cNvSpPr>
          <p:nvPr>
            <p:ph type="title"/>
          </p:nvPr>
        </p:nvSpPr>
        <p:spPr>
          <a:xfrm>
            <a:off x="829735" y="1311582"/>
            <a:ext cx="10058400" cy="835152"/>
          </a:xfrm>
        </p:spPr>
        <p:txBody>
          <a:bodyPr/>
          <a:lstStyle/>
          <a:p>
            <a:pPr algn="ctr"/>
            <a:r>
              <a:rPr lang="en-US" sz="3600" b="1" dirty="0" smtClean="0">
                <a:solidFill>
                  <a:srgbClr val="C00000"/>
                </a:solidFill>
                <a:latin typeface="Times New Roman" pitchFamily="18" charset="0"/>
                <a:cs typeface="Times New Roman" pitchFamily="18" charset="0"/>
              </a:rPr>
              <a:t>COURSE OBJECTIVES</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0E2F2D7D-E757-F641-8D13-7D557F1032EC}"/>
              </a:ext>
            </a:extLst>
          </p:cNvPr>
          <p:cNvSpPr>
            <a:spLocks noGrp="1"/>
          </p:cNvSpPr>
          <p:nvPr>
            <p:ph idx="1"/>
          </p:nvPr>
        </p:nvSpPr>
        <p:spPr>
          <a:xfrm>
            <a:off x="829735" y="2146734"/>
            <a:ext cx="8596668" cy="3880773"/>
          </a:xfrm>
        </p:spPr>
        <p:txBody>
          <a:bodyPr/>
          <a:lstStyle/>
          <a:p>
            <a:pPr marL="482600" lvl="0" indent="-304800" algn="just">
              <a:spcBef>
                <a:spcPts val="0"/>
              </a:spcBef>
              <a:buFont typeface="Wingdings" pitchFamily="2" charset="2"/>
              <a:buChar char="§"/>
            </a:pPr>
            <a:r>
              <a:rPr lang="en-US" sz="2200" dirty="0">
                <a:solidFill>
                  <a:schemeClr val="tx1"/>
                </a:solidFill>
                <a:latin typeface="Times New Roman" pitchFamily="18" charset="0"/>
                <a:cs typeface="Times New Roman" pitchFamily="18" charset="0"/>
              </a:rPr>
              <a:t>To understand the society of Bangladesh both from theoretical and historical perspectives; </a:t>
            </a:r>
          </a:p>
          <a:p>
            <a:pPr marL="482600" lvl="0" indent="-304800" algn="just">
              <a:spcBef>
                <a:spcPts val="0"/>
              </a:spcBef>
              <a:buFont typeface="Wingdings" pitchFamily="2" charset="2"/>
              <a:buChar char="§"/>
            </a:pPr>
            <a:r>
              <a:rPr lang="en-US" sz="2200" dirty="0">
                <a:solidFill>
                  <a:schemeClr val="tx1"/>
                </a:solidFill>
                <a:latin typeface="Times New Roman" pitchFamily="18" charset="0"/>
                <a:cs typeface="Times New Roman" pitchFamily="18" charset="0"/>
              </a:rPr>
              <a:t>To explore the history of the emergence of Bangladesh; </a:t>
            </a:r>
          </a:p>
          <a:p>
            <a:pPr marL="482600" lvl="0" indent="-304800" algn="just">
              <a:spcBef>
                <a:spcPts val="0"/>
              </a:spcBef>
              <a:buFont typeface="Wingdings" pitchFamily="2" charset="2"/>
              <a:buChar char="§"/>
            </a:pPr>
            <a:r>
              <a:rPr lang="en-US" sz="2200" dirty="0">
                <a:solidFill>
                  <a:schemeClr val="tx1"/>
                </a:solidFill>
                <a:latin typeface="Times New Roman" pitchFamily="18" charset="0"/>
                <a:cs typeface="Times New Roman" pitchFamily="18" charset="0"/>
              </a:rPr>
              <a:t>To provide the understanding on the historical background and structural changes of Bangladesh society; </a:t>
            </a:r>
          </a:p>
          <a:p>
            <a:pPr marL="482600" lvl="0" indent="-304800" algn="just">
              <a:spcBef>
                <a:spcPts val="0"/>
              </a:spcBef>
              <a:buFont typeface="Wingdings" pitchFamily="2" charset="2"/>
              <a:buChar char="§"/>
            </a:pPr>
            <a:r>
              <a:rPr lang="en-US" sz="2200" dirty="0">
                <a:solidFill>
                  <a:schemeClr val="tx1"/>
                </a:solidFill>
                <a:latin typeface="Times New Roman" pitchFamily="18" charset="0"/>
                <a:cs typeface="Times New Roman" pitchFamily="18" charset="0"/>
              </a:rPr>
              <a:t>Promote a sense of citizenship and respect for the history of Bangladesh </a:t>
            </a: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6564640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0BCC6D-E023-C24F-842A-00734EFBC9E2}"/>
              </a:ext>
            </a:extLst>
          </p:cNvPr>
          <p:cNvSpPr>
            <a:spLocks noGrp="1"/>
          </p:cNvSpPr>
          <p:nvPr>
            <p:ph type="title"/>
          </p:nvPr>
        </p:nvSpPr>
        <p:spPr>
          <a:xfrm>
            <a:off x="677334" y="1137227"/>
            <a:ext cx="10058400" cy="8356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5BFB0215-A848-3E4A-836B-3812EC9D4923}"/>
              </a:ext>
            </a:extLst>
          </p:cNvPr>
          <p:cNvSpPr>
            <a:spLocks noGrp="1"/>
          </p:cNvSpPr>
          <p:nvPr>
            <p:ph idx="1"/>
          </p:nvPr>
        </p:nvSpPr>
        <p:spPr/>
        <p:txBody>
          <a:bodyPr>
            <a:normAutofit/>
          </a:bodyPr>
          <a:lstStyle/>
          <a:p>
            <a:pPr>
              <a:lnSpc>
                <a:spcPct val="100000"/>
              </a:lnSpc>
              <a:spcBef>
                <a:spcPts val="600"/>
              </a:spcBef>
            </a:pPr>
            <a:r>
              <a:rPr lang="en-US" sz="2200" b="1" i="1" u="sng" dirty="0">
                <a:solidFill>
                  <a:srgbClr val="7030A0"/>
                </a:solidFill>
                <a:latin typeface="Times New Roman" pitchFamily="18" charset="0"/>
                <a:cs typeface="Times New Roman" pitchFamily="18" charset="0"/>
              </a:rPr>
              <a:t>Land and the people – History, Geography and Economy of Bangladesh </a:t>
            </a:r>
            <a:endParaRPr lang="en-US" sz="2200" b="1" i="1" u="sng" dirty="0" smtClean="0">
              <a:solidFill>
                <a:srgbClr val="7030A0"/>
              </a:solidFill>
              <a:latin typeface="Times New Roman" pitchFamily="18" charset="0"/>
              <a:cs typeface="Times New Roman" pitchFamily="18" charset="0"/>
            </a:endParaRPr>
          </a:p>
          <a:p>
            <a:pPr marL="533400" indent="-255588">
              <a:lnSpc>
                <a:spcPct val="120000"/>
              </a:lnSpc>
              <a:spcBef>
                <a:spcPts val="0"/>
              </a:spcBef>
              <a:spcAft>
                <a:spcPts val="600"/>
              </a:spcAft>
              <a:buFont typeface="Wingdings" pitchFamily="2" charset="2"/>
              <a:buChar char="§"/>
            </a:pPr>
            <a:r>
              <a:rPr lang="en-US" sz="2200" b="1" dirty="0" smtClean="0">
                <a:solidFill>
                  <a:schemeClr val="tx1"/>
                </a:solidFill>
                <a:latin typeface="Times New Roman" pitchFamily="18" charset="0"/>
                <a:cs typeface="Times New Roman" pitchFamily="18" charset="0"/>
              </a:rPr>
              <a:t>Introduction</a:t>
            </a:r>
            <a:r>
              <a:rPr lang="en-US" sz="2200" dirty="0" smtClean="0">
                <a:solidFill>
                  <a:schemeClr val="tx1"/>
                </a:solidFill>
                <a:latin typeface="Times New Roman" pitchFamily="18" charset="0"/>
                <a:cs typeface="Times New Roman" pitchFamily="18" charset="0"/>
              </a:rPr>
              <a:t> </a:t>
            </a:r>
            <a:r>
              <a:rPr lang="en-US" sz="2200" dirty="0">
                <a:solidFill>
                  <a:schemeClr val="tx1"/>
                </a:solidFill>
                <a:latin typeface="Times New Roman" pitchFamily="18" charset="0"/>
                <a:cs typeface="Times New Roman" pitchFamily="18" charset="0"/>
              </a:rPr>
              <a:t>- Course description, learning methods and outcomes, assessment procedure, etc. </a:t>
            </a:r>
          </a:p>
          <a:p>
            <a:pPr marL="533400" indent="-255588" algn="just">
              <a:lnSpc>
                <a:spcPct val="120000"/>
              </a:lnSpc>
              <a:spcBef>
                <a:spcPts val="0"/>
              </a:spcBef>
              <a:spcAft>
                <a:spcPts val="600"/>
              </a:spcAft>
              <a:buFont typeface="Wingdings" pitchFamily="2" charset="2"/>
              <a:buChar char="§"/>
            </a:pPr>
            <a:r>
              <a:rPr lang="en-US" sz="2200" b="1" dirty="0">
                <a:solidFill>
                  <a:schemeClr val="tx1"/>
                </a:solidFill>
                <a:latin typeface="Times New Roman" pitchFamily="18" charset="0"/>
                <a:cs typeface="Times New Roman" pitchFamily="18" charset="0"/>
              </a:rPr>
              <a:t>Introducing Bangladesh</a:t>
            </a:r>
            <a:r>
              <a:rPr lang="en-US" sz="2200" dirty="0">
                <a:solidFill>
                  <a:schemeClr val="tx1"/>
                </a:solidFill>
                <a:latin typeface="Times New Roman" pitchFamily="18" charset="0"/>
                <a:cs typeface="Times New Roman" pitchFamily="18" charset="0"/>
              </a:rPr>
              <a:t> - Basic information regarding location, People and Races, territory, area, people, resources, Language and culture, administrative units, structure of government, Geography and Climate, Social structure and system, etc. </a:t>
            </a:r>
          </a:p>
          <a:p>
            <a:endParaRPr lang="en-US" dirty="0"/>
          </a:p>
        </p:txBody>
      </p:sp>
    </p:spTree>
    <p:extLst>
      <p:ext uri="{BB962C8B-B14F-4D97-AF65-F5344CB8AC3E}">
        <p14:creationId xmlns:p14="http://schemas.microsoft.com/office/powerpoint/2010/main" val="28976253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050" y="1007664"/>
            <a:ext cx="10058400" cy="979077"/>
          </a:xfrm>
        </p:spPr>
        <p:txBody>
          <a:bodyPr>
            <a:normAutofit/>
          </a:bodyPr>
          <a:lstStyle/>
          <a:p>
            <a:pPr algn="ctr"/>
            <a:r>
              <a:rPr lang="en-US" sz="3600" b="1" dirty="0" smtClean="0">
                <a:solidFill>
                  <a:srgbClr val="C00000"/>
                </a:solidFill>
                <a:latin typeface="Times New Roman" pitchFamily="18" charset="0"/>
                <a:cs typeface="Times New Roman" pitchFamily="18" charset="0"/>
              </a:rPr>
              <a:t>MAJOR COURSE CONTENTS </a:t>
            </a:r>
            <a:endParaRPr lang="en-US" sz="3600" b="1" dirty="0">
              <a:solidFill>
                <a:srgbClr val="C00000"/>
              </a:solidFill>
              <a:latin typeface="Times New Roman" pitchFamily="18" charset="0"/>
              <a:cs typeface="Times New Roman" pitchFamily="18" charset="0"/>
            </a:endParaRPr>
          </a:p>
        </p:txBody>
      </p:sp>
      <p:sp>
        <p:nvSpPr>
          <p:cNvPr id="6" name="Content Placeholder 2">
            <a:extLst>
              <a:ext uri="{FF2B5EF4-FFF2-40B4-BE49-F238E27FC236}">
                <a16:creationId xmlns="" xmlns:a16="http://schemas.microsoft.com/office/drawing/2014/main" id="{A77B638D-EA02-A847-81B5-E8FCB1EA7229}"/>
              </a:ext>
            </a:extLst>
          </p:cNvPr>
          <p:cNvSpPr>
            <a:spLocks noGrp="1"/>
          </p:cNvSpPr>
          <p:nvPr>
            <p:ph idx="1"/>
          </p:nvPr>
        </p:nvSpPr>
        <p:spPr>
          <a:xfrm>
            <a:off x="333050" y="1848196"/>
            <a:ext cx="10058400" cy="4027820"/>
          </a:xfrm>
        </p:spPr>
        <p:txBody>
          <a:bodyPr>
            <a:normAutofit/>
          </a:bodyPr>
          <a:lstStyle/>
          <a:p>
            <a:pPr marL="277812" indent="0" algn="just">
              <a:lnSpc>
                <a:spcPct val="120000"/>
              </a:lnSpc>
              <a:spcBef>
                <a:spcPts val="0"/>
              </a:spcBef>
              <a:spcAft>
                <a:spcPts val="600"/>
              </a:spcAft>
              <a:buNone/>
            </a:pPr>
            <a:r>
              <a:rPr lang="en-US" sz="2200" b="1" i="1" u="sng" dirty="0">
                <a:solidFill>
                  <a:srgbClr val="7030A0"/>
                </a:solidFill>
                <a:latin typeface="Times New Roman" pitchFamily="18" charset="0"/>
                <a:cs typeface="Times New Roman" pitchFamily="18" charset="0"/>
              </a:rPr>
              <a:t>Ancient Period </a:t>
            </a:r>
          </a:p>
          <a:p>
            <a:pPr marL="927100" indent="-3048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The History of Bengal, Evolution of Bangla, Ethnic origin and ethnic varieties among people of Bangladesh</a:t>
            </a:r>
          </a:p>
          <a:p>
            <a:pPr marL="927100" indent="-3048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Early history of the people of this region, different dynasties </a:t>
            </a:r>
          </a:p>
          <a:p>
            <a:pPr marL="927100" indent="-304800" algn="just">
              <a:lnSpc>
                <a:spcPct val="120000"/>
              </a:lnSpc>
              <a:spcBef>
                <a:spcPts val="0"/>
              </a:spcBef>
              <a:spcAft>
                <a:spcPts val="600"/>
              </a:spcAft>
              <a:buFont typeface="Wingdings" pitchFamily="2" charset="2"/>
              <a:buChar char="§"/>
            </a:pPr>
            <a:r>
              <a:rPr lang="en-US" sz="2200" dirty="0">
                <a:solidFill>
                  <a:schemeClr val="tx1"/>
                </a:solidFill>
                <a:latin typeface="Times New Roman" pitchFamily="18" charset="0"/>
                <a:cs typeface="Times New Roman" pitchFamily="18" charset="0"/>
              </a:rPr>
              <a:t>Social and administrative system of Bengal (ancient). </a:t>
            </a:r>
          </a:p>
          <a:p>
            <a:pPr marL="533400" indent="-255588" algn="just">
              <a:lnSpc>
                <a:spcPct val="120000"/>
              </a:lnSpc>
              <a:spcBef>
                <a:spcPts val="0"/>
              </a:spcBef>
              <a:spcAft>
                <a:spcPts val="600"/>
              </a:spcAft>
              <a:buFont typeface="Wingdings" pitchFamily="2" charset="2"/>
              <a:buChar char="§"/>
            </a:pPr>
            <a:endParaRPr lang="en-US" dirty="0"/>
          </a:p>
          <a:p>
            <a:pPr marL="457200" indent="-457200">
              <a:lnSpc>
                <a:spcPct val="120000"/>
              </a:lnSpc>
              <a:spcBef>
                <a:spcPts val="0"/>
              </a:spcBef>
              <a:spcAft>
                <a:spcPts val="600"/>
              </a:spcAft>
              <a:buFont typeface="Wingdings" panose="05000000000000000000" pitchFamily="2" charset="2"/>
              <a:buChar char="q"/>
            </a:pPr>
            <a:endParaRPr lang="en-US" sz="2200" dirty="0">
              <a:ea typeface="Garamond" charset="0"/>
              <a:cs typeface="Times New Roman" panose="02020603050405020304" pitchFamily="18" charset="0"/>
            </a:endParaRPr>
          </a:p>
        </p:txBody>
      </p:sp>
    </p:spTree>
    <p:extLst>
      <p:ext uri="{BB962C8B-B14F-4D97-AF65-F5344CB8AC3E}">
        <p14:creationId xmlns:p14="http://schemas.microsoft.com/office/powerpoint/2010/main" val="624401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C3A22CC5-17B0-9E43-AF34-518420A59985}"/>
              </a:ext>
            </a:extLst>
          </p:cNvPr>
          <p:cNvSpPr>
            <a:spLocks noGrp="1"/>
          </p:cNvSpPr>
          <p:nvPr>
            <p:ph type="title"/>
          </p:nvPr>
        </p:nvSpPr>
        <p:spPr>
          <a:xfrm>
            <a:off x="677334" y="1026391"/>
            <a:ext cx="10058400" cy="8356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EF781645-E9C1-DA47-8D04-13E9F55F5EB8}"/>
              </a:ext>
            </a:extLst>
          </p:cNvPr>
          <p:cNvSpPr>
            <a:spLocks noGrp="1"/>
          </p:cNvSpPr>
          <p:nvPr>
            <p:ph idx="1"/>
          </p:nvPr>
        </p:nvSpPr>
        <p:spPr/>
        <p:txBody>
          <a:bodyPr>
            <a:normAutofit/>
          </a:bodyPr>
          <a:lstStyle/>
          <a:p>
            <a:pPr>
              <a:lnSpc>
                <a:spcPct val="100000"/>
              </a:lnSpc>
              <a:spcBef>
                <a:spcPts val="600"/>
              </a:spcBef>
            </a:pPr>
            <a:r>
              <a:rPr lang="en-US" sz="2200" b="1" i="1" u="sng" dirty="0">
                <a:solidFill>
                  <a:srgbClr val="7030A0"/>
                </a:solidFill>
                <a:latin typeface="Times New Roman" pitchFamily="18" charset="0"/>
                <a:cs typeface="Times New Roman" pitchFamily="18" charset="0"/>
              </a:rPr>
              <a:t>Medieval Bengal/Medieval Period</a:t>
            </a:r>
          </a:p>
          <a:p>
            <a:pPr marL="393700" indent="-1778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Rise of Islam Bengal </a:t>
            </a:r>
          </a:p>
          <a:p>
            <a:pPr marL="393700" lvl="0" indent="-1778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Delhi Sultanate (1204–1352)</a:t>
            </a:r>
          </a:p>
          <a:p>
            <a:pPr marL="393700" lvl="0" indent="-1778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Bengal Sultanate (1352–1576); </a:t>
            </a:r>
          </a:p>
          <a:p>
            <a:pPr marL="393700" lvl="0" indent="-1778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Mughal period (1574–1717)</a:t>
            </a:r>
          </a:p>
          <a:p>
            <a:pPr marL="393700" indent="-1778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Social, Economic and Cultural History of the Medieval Bengal</a:t>
            </a:r>
          </a:p>
          <a:p>
            <a:pPr marL="393700" lvl="0" indent="-177800">
              <a:lnSpc>
                <a:spcPct val="100000"/>
              </a:lnSpc>
              <a:spcBef>
                <a:spcPts val="600"/>
              </a:spcBef>
              <a:buFont typeface="Wingdings" pitchFamily="2" charset="2"/>
              <a:buChar char="§"/>
            </a:pPr>
            <a:endParaRPr lang="en-US" dirty="0"/>
          </a:p>
          <a:p>
            <a:endParaRPr lang="en-US" dirty="0"/>
          </a:p>
        </p:txBody>
      </p:sp>
    </p:spTree>
    <p:extLst>
      <p:ext uri="{BB962C8B-B14F-4D97-AF65-F5344CB8AC3E}">
        <p14:creationId xmlns:p14="http://schemas.microsoft.com/office/powerpoint/2010/main" val="964555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9BBBFEDF-C5E8-C643-A434-A3E0517BDF82}"/>
              </a:ext>
            </a:extLst>
          </p:cNvPr>
          <p:cNvSpPr>
            <a:spLocks noGrp="1"/>
          </p:cNvSpPr>
          <p:nvPr>
            <p:ph type="title"/>
          </p:nvPr>
        </p:nvSpPr>
        <p:spPr>
          <a:xfrm>
            <a:off x="677334" y="1131455"/>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1FCC589B-5E33-3A4C-9E85-CB9F9AC89B5E}"/>
              </a:ext>
            </a:extLst>
          </p:cNvPr>
          <p:cNvSpPr>
            <a:spLocks noGrp="1"/>
          </p:cNvSpPr>
          <p:nvPr>
            <p:ph idx="1"/>
          </p:nvPr>
        </p:nvSpPr>
        <p:spPr/>
        <p:txBody>
          <a:bodyPr/>
          <a:lstStyle/>
          <a:p>
            <a:r>
              <a:rPr lang="en-US" sz="2200" b="1" i="1" u="sng" dirty="0">
                <a:solidFill>
                  <a:srgbClr val="7030A0"/>
                </a:solidFill>
                <a:latin typeface="Times New Roman" pitchFamily="18" charset="0"/>
                <a:cs typeface="Times New Roman" pitchFamily="18" charset="0"/>
              </a:rPr>
              <a:t>Colonial Bengal</a:t>
            </a:r>
          </a:p>
          <a:p>
            <a:pPr marL="533400" lvl="0" indent="-3175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From the Mughal empire to the British empire </a:t>
            </a:r>
          </a:p>
          <a:p>
            <a:pPr marL="533400" lvl="0" indent="-3175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Portuguese and Dutch settlements (1528 –1824), </a:t>
            </a:r>
          </a:p>
          <a:p>
            <a:pPr marL="533400" lvl="0" indent="-3175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Early English settlements (1600s), </a:t>
            </a:r>
          </a:p>
          <a:p>
            <a:pPr marL="533400" lvl="0" indent="-3175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Battle of Palissy and British East India Company (1757–1858)</a:t>
            </a:r>
          </a:p>
          <a:p>
            <a:endParaRPr lang="en-US" dirty="0"/>
          </a:p>
        </p:txBody>
      </p:sp>
    </p:spTree>
    <p:extLst>
      <p:ext uri="{BB962C8B-B14F-4D97-AF65-F5344CB8AC3E}">
        <p14:creationId xmlns:p14="http://schemas.microsoft.com/office/powerpoint/2010/main" val="138913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1215E26D-3A5F-BE4B-8885-059343DC2C81}"/>
              </a:ext>
            </a:extLst>
          </p:cNvPr>
          <p:cNvSpPr>
            <a:spLocks noGrp="1"/>
          </p:cNvSpPr>
          <p:nvPr>
            <p:ph type="title"/>
          </p:nvPr>
        </p:nvSpPr>
        <p:spPr>
          <a:xfrm>
            <a:off x="677334" y="1159164"/>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52707530-EAC7-DE4D-BC16-2BC3A48DE10B}"/>
              </a:ext>
            </a:extLst>
          </p:cNvPr>
          <p:cNvSpPr>
            <a:spLocks noGrp="1"/>
          </p:cNvSpPr>
          <p:nvPr>
            <p:ph idx="1"/>
          </p:nvPr>
        </p:nvSpPr>
        <p:spPr/>
        <p:txBody>
          <a:bodyPr/>
          <a:lstStyle/>
          <a:p>
            <a:pPr>
              <a:lnSpc>
                <a:spcPct val="100000"/>
              </a:lnSpc>
              <a:spcBef>
                <a:spcPts val="600"/>
              </a:spcBef>
            </a:pPr>
            <a:r>
              <a:rPr lang="en-US" sz="2200" b="1" i="1" u="sng" dirty="0">
                <a:solidFill>
                  <a:srgbClr val="7030A0"/>
                </a:solidFill>
                <a:latin typeface="Times New Roman" pitchFamily="18" charset="0"/>
                <a:cs typeface="Times New Roman" pitchFamily="18" charset="0"/>
              </a:rPr>
              <a:t>Colonial encounters/British rule (1858–1947)</a:t>
            </a:r>
          </a:p>
          <a:p>
            <a:pPr marL="571500" lvl="0" indent="-355600">
              <a:lnSpc>
                <a:spcPct val="100000"/>
              </a:lnSpc>
              <a:spcBef>
                <a:spcPts val="600"/>
              </a:spcBef>
              <a:buFont typeface="Wingdings" pitchFamily="2" charset="2"/>
              <a:buChar char="§"/>
            </a:pPr>
            <a:r>
              <a:rPr lang="en-US" sz="2200" dirty="0" err="1">
                <a:solidFill>
                  <a:schemeClr val="tx1"/>
                </a:solidFill>
                <a:latin typeface="Times New Roman" pitchFamily="18" charset="0"/>
                <a:cs typeface="Times New Roman" pitchFamily="18" charset="0"/>
              </a:rPr>
              <a:t>Bangal</a:t>
            </a:r>
            <a:r>
              <a:rPr lang="en-US" sz="2200" dirty="0">
                <a:solidFill>
                  <a:schemeClr val="tx1"/>
                </a:solidFill>
                <a:latin typeface="Times New Roman" pitchFamily="18" charset="0"/>
                <a:cs typeface="Times New Roman" pitchFamily="18" charset="0"/>
              </a:rPr>
              <a:t> </a:t>
            </a:r>
            <a:r>
              <a:rPr lang="en-US" sz="2200" dirty="0" err="1">
                <a:solidFill>
                  <a:schemeClr val="tx1"/>
                </a:solidFill>
                <a:latin typeface="Times New Roman" pitchFamily="18" charset="0"/>
                <a:cs typeface="Times New Roman" pitchFamily="18" charset="0"/>
              </a:rPr>
              <a:t>Dewani</a:t>
            </a:r>
            <a:r>
              <a:rPr lang="en-US" sz="2200" dirty="0">
                <a:solidFill>
                  <a:schemeClr val="tx1"/>
                </a:solidFill>
                <a:latin typeface="Times New Roman" pitchFamily="18" charset="0"/>
                <a:cs typeface="Times New Roman" pitchFamily="18" charset="0"/>
              </a:rPr>
              <a:t> System </a:t>
            </a:r>
          </a:p>
          <a:p>
            <a:pPr marL="571500" lvl="0" indent="-355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Anti-British movement; </a:t>
            </a:r>
          </a:p>
          <a:p>
            <a:pPr marL="571500" indent="-355600">
              <a:lnSpc>
                <a:spcPct val="100000"/>
              </a:lnSpc>
              <a:spcBef>
                <a:spcPts val="600"/>
              </a:spcBef>
              <a:buFont typeface="Wingdings" pitchFamily="2" charset="2"/>
              <a:buChar char="§"/>
            </a:pPr>
            <a:r>
              <a:rPr lang="en-US" sz="2200" dirty="0">
                <a:solidFill>
                  <a:schemeClr val="tx1"/>
                </a:solidFill>
                <a:latin typeface="Times New Roman" pitchFamily="18" charset="0"/>
                <a:cs typeface="Times New Roman" pitchFamily="18" charset="0"/>
              </a:rPr>
              <a:t>Bengal renaissance and nationalism,</a:t>
            </a:r>
          </a:p>
          <a:p>
            <a:endParaRPr lang="en-US" dirty="0"/>
          </a:p>
        </p:txBody>
      </p:sp>
    </p:spTree>
    <p:extLst>
      <p:ext uri="{BB962C8B-B14F-4D97-AF65-F5344CB8AC3E}">
        <p14:creationId xmlns:p14="http://schemas.microsoft.com/office/powerpoint/2010/main" val="22262838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D36EAB11-99AE-0C4A-863D-955CD032C7C5}"/>
              </a:ext>
            </a:extLst>
          </p:cNvPr>
          <p:cNvSpPr>
            <a:spLocks noGrp="1"/>
          </p:cNvSpPr>
          <p:nvPr>
            <p:ph type="title"/>
          </p:nvPr>
        </p:nvSpPr>
        <p:spPr>
          <a:xfrm>
            <a:off x="349135" y="1087429"/>
            <a:ext cx="10058400" cy="772160"/>
          </a:xfrm>
        </p:spPr>
        <p:txBody>
          <a:bodyPr/>
          <a:lstStyle/>
          <a:p>
            <a:pPr algn="ctr"/>
            <a:r>
              <a:rPr lang="en-US" sz="3600" b="1" dirty="0" smtClean="0">
                <a:solidFill>
                  <a:srgbClr val="C00000"/>
                </a:solidFill>
                <a:latin typeface="Times New Roman" pitchFamily="18" charset="0"/>
                <a:cs typeface="Times New Roman" pitchFamily="18" charset="0"/>
              </a:rPr>
              <a:t>DETAILED COURSE CONTENTS </a:t>
            </a:r>
            <a:endParaRPr lang="en-US" sz="3600" b="1" dirty="0">
              <a:solidFill>
                <a:srgbClr val="C00000"/>
              </a:solidFill>
              <a:latin typeface="Times New Roman" pitchFamily="18" charset="0"/>
              <a:cs typeface="Times New Roman" pitchFamily="18" charset="0"/>
            </a:endParaRPr>
          </a:p>
        </p:txBody>
      </p:sp>
      <p:sp>
        <p:nvSpPr>
          <p:cNvPr id="3" name="Content Placeholder 2">
            <a:extLst>
              <a:ext uri="{FF2B5EF4-FFF2-40B4-BE49-F238E27FC236}">
                <a16:creationId xmlns="" xmlns:a16="http://schemas.microsoft.com/office/drawing/2014/main" id="{984F10A8-2921-5046-BC25-AFBE883EF3E9}"/>
              </a:ext>
            </a:extLst>
          </p:cNvPr>
          <p:cNvSpPr>
            <a:spLocks noGrp="1"/>
          </p:cNvSpPr>
          <p:nvPr>
            <p:ph idx="1"/>
          </p:nvPr>
        </p:nvSpPr>
        <p:spPr>
          <a:xfrm>
            <a:off x="349135" y="1859589"/>
            <a:ext cx="10058400" cy="4478866"/>
          </a:xfrm>
        </p:spPr>
        <p:txBody>
          <a:bodyPr/>
          <a:lstStyle/>
          <a:p>
            <a:pPr>
              <a:lnSpc>
                <a:spcPct val="100000"/>
              </a:lnSpc>
              <a:spcBef>
                <a:spcPts val="600"/>
              </a:spcBef>
            </a:pPr>
            <a:r>
              <a:rPr lang="en-US" sz="2200" b="1" i="1" u="sng" dirty="0">
                <a:solidFill>
                  <a:srgbClr val="7030A0"/>
                </a:solidFill>
                <a:latin typeface="Times New Roman" pitchFamily="18" charset="0"/>
                <a:cs typeface="Times New Roman" pitchFamily="18" charset="0"/>
              </a:rPr>
              <a:t>Colonial encounters/British rule (1858–1947)</a:t>
            </a:r>
          </a:p>
          <a:p>
            <a:pPr marL="444500" indent="-228600">
              <a:buFont typeface="Wingdings" pitchFamily="2" charset="2"/>
              <a:buChar char="§"/>
            </a:pPr>
            <a:r>
              <a:rPr lang="en-US" sz="2200" dirty="0">
                <a:solidFill>
                  <a:schemeClr val="tx1"/>
                </a:solidFill>
                <a:latin typeface="Times New Roman" pitchFamily="18" charset="0"/>
                <a:cs typeface="Times New Roman" pitchFamily="18" charset="0"/>
              </a:rPr>
              <a:t>Bengal reform and Independence movements; Muslim renaissance; </a:t>
            </a:r>
          </a:p>
          <a:p>
            <a:pPr marL="444500" indent="-228600">
              <a:buFont typeface="Wingdings" pitchFamily="2" charset="2"/>
              <a:buChar char="§"/>
            </a:pPr>
            <a:r>
              <a:rPr lang="en-US" sz="2200" b="1" i="1" dirty="0">
                <a:solidFill>
                  <a:schemeClr val="tx1"/>
                </a:solidFill>
                <a:latin typeface="Times New Roman" pitchFamily="18" charset="0"/>
                <a:cs typeface="Times New Roman" pitchFamily="18" charset="0"/>
              </a:rPr>
              <a:t>Towards Partition</a:t>
            </a:r>
            <a:r>
              <a:rPr lang="en-US" sz="2200" i="1" dirty="0">
                <a:solidFill>
                  <a:schemeClr val="tx1"/>
                </a:solidFill>
                <a:latin typeface="Times New Roman" pitchFamily="18" charset="0"/>
                <a:cs typeface="Times New Roman" pitchFamily="18" charset="0"/>
              </a:rPr>
              <a:t> </a:t>
            </a:r>
            <a:r>
              <a:rPr lang="en-US" sz="2200" dirty="0">
                <a:solidFill>
                  <a:schemeClr val="tx1"/>
                </a:solidFill>
                <a:latin typeface="Times New Roman" pitchFamily="18" charset="0"/>
                <a:cs typeface="Times New Roman" pitchFamily="18" charset="0"/>
              </a:rPr>
              <a:t>- Rise of Bengali nationalism, Bengal partition-1905, formation of Muslim League in Dhaka and annulment of the partition </a:t>
            </a:r>
          </a:p>
          <a:p>
            <a:pPr marL="444500" indent="-228600">
              <a:buFont typeface="Wingdings" pitchFamily="2" charset="2"/>
              <a:buChar char="§"/>
            </a:pPr>
            <a:r>
              <a:rPr lang="en-US" sz="2200" b="1" dirty="0">
                <a:solidFill>
                  <a:schemeClr val="tx1"/>
                </a:solidFill>
                <a:latin typeface="Times New Roman" pitchFamily="18" charset="0"/>
                <a:cs typeface="Times New Roman" pitchFamily="18" charset="0"/>
              </a:rPr>
              <a:t>Prelude to Pakistan</a:t>
            </a:r>
            <a:r>
              <a:rPr lang="en-US" sz="2200" dirty="0">
                <a:solidFill>
                  <a:schemeClr val="tx1"/>
                </a:solidFill>
                <a:latin typeface="Times New Roman" pitchFamily="18" charset="0"/>
                <a:cs typeface="Times New Roman" pitchFamily="18" charset="0"/>
              </a:rPr>
              <a:t> - Two Nations Theory, united Bengal movement, Lahore resolution, 1946 election, </a:t>
            </a:r>
            <a:r>
              <a:rPr lang="en-US" sz="2200" dirty="0" smtClean="0">
                <a:solidFill>
                  <a:schemeClr val="tx1"/>
                </a:solidFill>
                <a:latin typeface="Times New Roman" pitchFamily="18" charset="0"/>
                <a:cs typeface="Times New Roman" pitchFamily="18" charset="0"/>
              </a:rPr>
              <a:t>Riot,  India </a:t>
            </a:r>
            <a:r>
              <a:rPr lang="en-US" sz="2200" dirty="0">
                <a:solidFill>
                  <a:schemeClr val="tx1"/>
                </a:solidFill>
                <a:latin typeface="Times New Roman" pitchFamily="18" charset="0"/>
                <a:cs typeface="Times New Roman" pitchFamily="18" charset="0"/>
              </a:rPr>
              <a:t>Act 1947, creation of West and East Pakistan </a:t>
            </a:r>
          </a:p>
          <a:p>
            <a:pPr marL="1206500" lvl="0" indent="-457200">
              <a:lnSpc>
                <a:spcPct val="100000"/>
              </a:lnSpc>
              <a:spcBef>
                <a:spcPts val="600"/>
              </a:spcBef>
              <a:buFont typeface="+mj-lt"/>
              <a:buAutoNum type="arabicParenR"/>
            </a:pPr>
            <a:r>
              <a:rPr lang="en-US" sz="2200" dirty="0">
                <a:solidFill>
                  <a:schemeClr val="tx1"/>
                </a:solidFill>
                <a:latin typeface="Times New Roman" pitchFamily="18" charset="0"/>
                <a:cs typeface="Times New Roman" pitchFamily="18" charset="0"/>
              </a:rPr>
              <a:t>1</a:t>
            </a:r>
            <a:r>
              <a:rPr lang="en-US" sz="2200" baseline="30000" dirty="0">
                <a:solidFill>
                  <a:schemeClr val="tx1"/>
                </a:solidFill>
                <a:latin typeface="Times New Roman" pitchFamily="18" charset="0"/>
                <a:cs typeface="Times New Roman" pitchFamily="18" charset="0"/>
              </a:rPr>
              <a:t>st</a:t>
            </a:r>
            <a:r>
              <a:rPr lang="en-US" sz="2200" dirty="0">
                <a:solidFill>
                  <a:schemeClr val="tx1"/>
                </a:solidFill>
                <a:latin typeface="Times New Roman" pitchFamily="18" charset="0"/>
                <a:cs typeface="Times New Roman" pitchFamily="18" charset="0"/>
              </a:rPr>
              <a:t> Bengal Partition - </a:t>
            </a:r>
            <a:r>
              <a:rPr lang="en-US" sz="2200" dirty="0" smtClean="0">
                <a:solidFill>
                  <a:schemeClr val="tx1"/>
                </a:solidFill>
                <a:latin typeface="Times New Roman" pitchFamily="18" charset="0"/>
                <a:cs typeface="Times New Roman" pitchFamily="18" charset="0"/>
              </a:rPr>
              <a:t>Eastern </a:t>
            </a:r>
            <a:r>
              <a:rPr lang="en-US" sz="2200" dirty="0">
                <a:solidFill>
                  <a:schemeClr val="tx1"/>
                </a:solidFill>
                <a:latin typeface="Times New Roman" pitchFamily="18" charset="0"/>
                <a:cs typeface="Times New Roman" pitchFamily="18" charset="0"/>
              </a:rPr>
              <a:t>Bengal and Assam (1905–1912), </a:t>
            </a:r>
          </a:p>
          <a:p>
            <a:pPr marL="1206500" lvl="0" indent="-457200">
              <a:lnSpc>
                <a:spcPct val="100000"/>
              </a:lnSpc>
              <a:spcBef>
                <a:spcPts val="600"/>
              </a:spcBef>
              <a:buFont typeface="+mj-lt"/>
              <a:buAutoNum type="arabicParenR"/>
            </a:pPr>
            <a:r>
              <a:rPr lang="en-US" sz="2200" dirty="0">
                <a:solidFill>
                  <a:schemeClr val="tx1"/>
                </a:solidFill>
                <a:latin typeface="Times New Roman" pitchFamily="18" charset="0"/>
                <a:cs typeface="Times New Roman" pitchFamily="18" charset="0"/>
              </a:rPr>
              <a:t>Bengal Legislative Assembly (1937–1947), </a:t>
            </a:r>
          </a:p>
          <a:p>
            <a:pPr marL="1206500" lvl="0" indent="-457200">
              <a:lnSpc>
                <a:spcPct val="100000"/>
              </a:lnSpc>
              <a:spcBef>
                <a:spcPts val="600"/>
              </a:spcBef>
              <a:buFont typeface="+mj-lt"/>
              <a:buAutoNum type="arabicParenR"/>
            </a:pPr>
            <a:r>
              <a:rPr lang="en-US" sz="2200" dirty="0">
                <a:solidFill>
                  <a:schemeClr val="tx1"/>
                </a:solidFill>
                <a:latin typeface="Times New Roman" pitchFamily="18" charset="0"/>
                <a:cs typeface="Times New Roman" pitchFamily="18" charset="0"/>
              </a:rPr>
              <a:t>Communal politics and demand for Pakistan </a:t>
            </a:r>
          </a:p>
          <a:p>
            <a:pPr marL="1206500" lvl="0" indent="-457200">
              <a:lnSpc>
                <a:spcPct val="100000"/>
              </a:lnSpc>
              <a:spcBef>
                <a:spcPts val="600"/>
              </a:spcBef>
              <a:buFont typeface="+mj-lt"/>
              <a:buAutoNum type="arabicParenR"/>
            </a:pPr>
            <a:r>
              <a:rPr lang="en-US" sz="2200" dirty="0">
                <a:solidFill>
                  <a:schemeClr val="tx1"/>
                </a:solidFill>
                <a:latin typeface="Times New Roman" pitchFamily="18" charset="0"/>
                <a:cs typeface="Times New Roman" pitchFamily="18" charset="0"/>
              </a:rPr>
              <a:t>General election of 1945-46 and partition of India (1947). </a:t>
            </a:r>
          </a:p>
          <a:p>
            <a:pPr marL="444500" indent="-228600">
              <a:buFont typeface="Wingdings" pitchFamily="2" charset="2"/>
              <a:buChar char="§"/>
            </a:pPr>
            <a:endParaRPr lang="en-US" dirty="0"/>
          </a:p>
        </p:txBody>
      </p:sp>
    </p:spTree>
    <p:extLst>
      <p:ext uri="{BB962C8B-B14F-4D97-AF65-F5344CB8AC3E}">
        <p14:creationId xmlns:p14="http://schemas.microsoft.com/office/powerpoint/2010/main" val="992546256"/>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9146</TotalTime>
  <Words>1099</Words>
  <Application>Microsoft Office PowerPoint</Application>
  <PresentationFormat>Widescreen</PresentationFormat>
  <Paragraphs>203</Paragraphs>
  <Slides>24</Slides>
  <Notes>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7" baseType="lpstr">
      <vt:lpstr>Arial</vt:lpstr>
      <vt:lpstr>Bangla MN</vt:lpstr>
      <vt:lpstr>Britannic Bold</vt:lpstr>
      <vt:lpstr>Calibri</vt:lpstr>
      <vt:lpstr>Franklin Gothic Book</vt:lpstr>
      <vt:lpstr>Garamond</vt:lpstr>
      <vt:lpstr>SutonnyMJ</vt:lpstr>
      <vt:lpstr>Times New Roman</vt:lpstr>
      <vt:lpstr>Trebuchet MS</vt:lpstr>
      <vt:lpstr>Wingdings</vt:lpstr>
      <vt:lpstr>Wingdings 3</vt:lpstr>
      <vt:lpstr>Facet</vt:lpstr>
      <vt:lpstr>Packager Shell Object</vt:lpstr>
      <vt:lpstr>PowerPoint Presentation</vt:lpstr>
      <vt:lpstr>COURSE RATIONALE </vt:lpstr>
      <vt:lpstr>COURSE OBJECTIVES</vt:lpstr>
      <vt:lpstr>DETAILED COURSE CONTENTS </vt:lpstr>
      <vt:lpstr>MAJOR COURSE CONTENTS </vt:lpstr>
      <vt:lpstr>DETAILED COURSE CONTENTS </vt:lpstr>
      <vt:lpstr>DETAILED COURSE CONTENTS </vt:lpstr>
      <vt:lpstr>DETAILED COURSE CONTENTS </vt:lpstr>
      <vt:lpstr>DETAILED COURSE CONTENTS </vt:lpstr>
      <vt:lpstr>DETAILED COURSE CONTENTS </vt:lpstr>
      <vt:lpstr>DETAILED COURSE CONTENTS </vt:lpstr>
      <vt:lpstr>DETAILED COURSE CONTENTS </vt:lpstr>
      <vt:lpstr>DETAILED COURSE CONTENTS </vt:lpstr>
      <vt:lpstr>DETAILED COURSE CONTENTS </vt:lpstr>
      <vt:lpstr>PowerPoint Presentation</vt:lpstr>
      <vt:lpstr>BACKGROUND OF 15 AUGUST, 1975</vt:lpstr>
      <vt:lpstr>DETAILED COURSE CONTENTS </vt:lpstr>
      <vt:lpstr>COURSE OUTCOMES </vt:lpstr>
      <vt:lpstr>METHODOLOGY </vt:lpstr>
      <vt:lpstr>ASSESSMENT METHODS </vt:lpstr>
      <vt:lpstr>GRADING POLICY </vt:lpstr>
      <vt:lpstr>TEXT BOOK (TB)/ REFERENCE </vt:lpstr>
      <vt:lpstr>TEXT BOOK (TB)/ REFERENCE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Prison Radicalization in Bangladesh  Present Scenario and Threats</dc:title>
  <dc:creator>Mohammad Abdul Quddus</dc:creator>
  <cp:lastModifiedBy>Dr. Mostafiz</cp:lastModifiedBy>
  <cp:revision>728</cp:revision>
  <cp:lastPrinted>2018-01-25T09:47:32Z</cp:lastPrinted>
  <dcterms:created xsi:type="dcterms:W3CDTF">2017-10-14T17:55:41Z</dcterms:created>
  <dcterms:modified xsi:type="dcterms:W3CDTF">2023-09-23T04:47:26Z</dcterms:modified>
</cp:coreProperties>
</file>

<file path=docProps/thumbnail.jpeg>
</file>